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72" r:id="rId2"/>
  </p:sldMasterIdLst>
  <p:notesMasterIdLst>
    <p:notesMasterId r:id="rId64"/>
  </p:notesMasterIdLst>
  <p:sldIdLst>
    <p:sldId id="256" r:id="rId3"/>
    <p:sldId id="257" r:id="rId4"/>
    <p:sldId id="258" r:id="rId5"/>
    <p:sldId id="259" r:id="rId6"/>
    <p:sldId id="260" r:id="rId7"/>
    <p:sldId id="261" r:id="rId8"/>
    <p:sldId id="302" r:id="rId9"/>
    <p:sldId id="262" r:id="rId10"/>
    <p:sldId id="263" r:id="rId11"/>
    <p:sldId id="264" r:id="rId12"/>
    <p:sldId id="265" r:id="rId13"/>
    <p:sldId id="303" r:id="rId14"/>
    <p:sldId id="266" r:id="rId15"/>
    <p:sldId id="304" r:id="rId16"/>
    <p:sldId id="267" r:id="rId17"/>
    <p:sldId id="268" r:id="rId18"/>
    <p:sldId id="306" r:id="rId19"/>
    <p:sldId id="307" r:id="rId20"/>
    <p:sldId id="308" r:id="rId21"/>
    <p:sldId id="309" r:id="rId22"/>
    <p:sldId id="320" r:id="rId23"/>
    <p:sldId id="269" r:id="rId24"/>
    <p:sldId id="312" r:id="rId25"/>
    <p:sldId id="311" r:id="rId26"/>
    <p:sldId id="270" r:id="rId27"/>
    <p:sldId id="271" r:id="rId28"/>
    <p:sldId id="272" r:id="rId29"/>
    <p:sldId id="273" r:id="rId30"/>
    <p:sldId id="274" r:id="rId31"/>
    <p:sldId id="275" r:id="rId32"/>
    <p:sldId id="276" r:id="rId33"/>
    <p:sldId id="313" r:id="rId34"/>
    <p:sldId id="314" r:id="rId35"/>
    <p:sldId id="315" r:id="rId36"/>
    <p:sldId id="316" r:id="rId37"/>
    <p:sldId id="317" r:id="rId38"/>
    <p:sldId id="277" r:id="rId39"/>
    <p:sldId id="278" r:id="rId40"/>
    <p:sldId id="279" r:id="rId41"/>
    <p:sldId id="280" r:id="rId42"/>
    <p:sldId id="281" r:id="rId43"/>
    <p:sldId id="282" r:id="rId44"/>
    <p:sldId id="283" r:id="rId45"/>
    <p:sldId id="284" r:id="rId46"/>
    <p:sldId id="285" r:id="rId47"/>
    <p:sldId id="286" r:id="rId48"/>
    <p:sldId id="287" r:id="rId49"/>
    <p:sldId id="288" r:id="rId50"/>
    <p:sldId id="289" r:id="rId51"/>
    <p:sldId id="290" r:id="rId52"/>
    <p:sldId id="291" r:id="rId53"/>
    <p:sldId id="292" r:id="rId54"/>
    <p:sldId id="293" r:id="rId55"/>
    <p:sldId id="294" r:id="rId56"/>
    <p:sldId id="295" r:id="rId57"/>
    <p:sldId id="296" r:id="rId58"/>
    <p:sldId id="297" r:id="rId59"/>
    <p:sldId id="298" r:id="rId60"/>
    <p:sldId id="299" r:id="rId61"/>
    <p:sldId id="300" r:id="rId62"/>
    <p:sldId id="301" r:id="rId6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5" roundtripDataSignature="AMtx7mjdqAc7S4wxHRJBi1+42Zp3RgP4XQ=="/>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7778" autoAdjust="0"/>
  </p:normalViewPr>
  <p:slideViewPr>
    <p:cSldViewPr snapToGrid="0">
      <p:cViewPr varScale="1">
        <p:scale>
          <a:sx n="66" d="100"/>
          <a:sy n="66" d="100"/>
        </p:scale>
        <p:origin x="1716" y="66"/>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customschemas.google.com/relationships/presentationmetadata" Target="meta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media/image1.jp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jpe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aws.amazon.com/what-is-cloud-computing/?pg=TOCC"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aws.amazon.com/enterprise/private/?pg=TOCC"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8" Type="http://schemas.openxmlformats.org/officeDocument/2006/relationships/hyperlink" Target="https://aws.amazon.com/outposts/" TargetMode="External"/><Relationship Id="rId3" Type="http://schemas.openxmlformats.org/officeDocument/2006/relationships/hyperlink" Target="https://aws.amazon.com/ec2/" TargetMode="External"/><Relationship Id="rId7" Type="http://schemas.openxmlformats.org/officeDocument/2006/relationships/hyperlink" Target="https://aws.amazon.com/batch/" TargetMode="External"/><Relationship Id="rId12" Type="http://schemas.openxmlformats.org/officeDocument/2006/relationships/hyperlink" Target="https://aws.amazon.com/vmware/" TargetMode="External"/><Relationship Id="rId2" Type="http://schemas.openxmlformats.org/officeDocument/2006/relationships/slide" Target="../slides/slide42.xml"/><Relationship Id="rId1" Type="http://schemas.openxmlformats.org/officeDocument/2006/relationships/notesMaster" Target="../notesMasters/notesMaster1.xml"/><Relationship Id="rId6" Type="http://schemas.openxmlformats.org/officeDocument/2006/relationships/hyperlink" Target="https://aws.amazon.com/lightsail/" TargetMode="External"/><Relationship Id="rId11" Type="http://schemas.openxmlformats.org/officeDocument/2006/relationships/hyperlink" Target="https://aws.amazon.com/fargate/" TargetMode="External"/><Relationship Id="rId5" Type="http://schemas.openxmlformats.org/officeDocument/2006/relationships/hyperlink" Target="https://aws.amazon.com/elasticbeanstalk/" TargetMode="External"/><Relationship Id="rId10" Type="http://schemas.openxmlformats.org/officeDocument/2006/relationships/hyperlink" Target="https://aws.amazon.com/eks/" TargetMode="External"/><Relationship Id="rId4" Type="http://schemas.openxmlformats.org/officeDocument/2006/relationships/hyperlink" Target="https://aws.amazon.com/lambda/" TargetMode="External"/><Relationship Id="rId9" Type="http://schemas.openxmlformats.org/officeDocument/2006/relationships/hyperlink" Target="https://aws.amazon.com/ecs/" TargetMode="Externa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https://aws.amazon.com/tools/"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aws.amazon.com/what-is-cloud-computing/"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s://www.youtube.com/watch?v=mZ5H8sn_2ZI&amp;feature=youtu.be" TargetMode="External"/><Relationship Id="rId2" Type="http://schemas.openxmlformats.org/officeDocument/2006/relationships/slide" Target="../slides/slide60.xml"/><Relationship Id="rId1" Type="http://schemas.openxmlformats.org/officeDocument/2006/relationships/notesMaster" Target="../notesMasters/notesMaster1.xml"/><Relationship Id="rId6" Type="http://schemas.openxmlformats.org/officeDocument/2006/relationships/hyperlink" Target="https://d1.awsstatic.com/whitepapers/aws_cloud_adoption_framework.pdf" TargetMode="External"/><Relationship Id="rId5" Type="http://schemas.openxmlformats.org/officeDocument/2006/relationships/hyperlink" Target="https://d1.awsstatic.com/whitepapers/aws-overview.pdf" TargetMode="External"/><Relationship Id="rId4" Type="http://schemas.openxmlformats.org/officeDocument/2006/relationships/hyperlink" Target="https://aws.amazon.com/what-is-aws/" TargetMode="Externa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2" name="Google Shape;40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Bem-vindo ao Módulo 1: Visão geral dos conceitos de nuvem</a:t>
            </a:r>
            <a:r>
              <a:rPr lang="pt-BR" sz="1100" u="none">
                <a:latin typeface="Arial"/>
                <a:ea typeface="Arial"/>
                <a:cs typeface="Arial"/>
                <a:sym typeface="Arial"/>
              </a:rPr>
              <a: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2" name="Google Shape;472;p9:notes"/>
          <p:cNvSpPr txBox="1">
            <a:spLocks noGrp="1"/>
          </p:cNvSpPr>
          <p:nvPr>
            <p:ph type="body" idx="1"/>
          </p:nvPr>
        </p:nvSpPr>
        <p:spPr>
          <a:xfrm>
            <a:off x="685800" y="4400549"/>
            <a:ext cx="5486400" cy="403225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dirty="0">
                <a:solidFill>
                  <a:schemeClr val="dk1"/>
                </a:solidFill>
                <a:latin typeface="Arial"/>
                <a:ea typeface="Arial"/>
                <a:cs typeface="Arial"/>
                <a:sym typeface="Arial"/>
              </a:rPr>
              <a:t>Por outro lado, a computação em nuvem permite considerar que a infraestrutura é composta por software. </a:t>
            </a:r>
          </a:p>
          <a:p>
            <a:pPr marL="0" marR="0" lvl="0" indent="0" algn="l" rtl="0">
              <a:lnSpc>
                <a:spcPct val="100000"/>
              </a:lnSpc>
              <a:spcBef>
                <a:spcPts val="0"/>
              </a:spcBef>
              <a:spcAft>
                <a:spcPts val="0"/>
              </a:spcAft>
              <a:buClr>
                <a:schemeClr val="dk1"/>
              </a:buClr>
              <a:buSzPts val="1100"/>
              <a:buFont typeface="Arial"/>
              <a:buNone/>
            </a:pPr>
            <a:endParaRPr lang="pt-BR" sz="1100"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solidFill>
                  <a:schemeClr val="dk1"/>
                </a:solidFill>
                <a:latin typeface="Arial"/>
                <a:ea typeface="Arial"/>
                <a:cs typeface="Arial"/>
                <a:sym typeface="Arial"/>
              </a:rPr>
              <a:t>As soluções de software são flexíveis.</a:t>
            </a:r>
          </a:p>
          <a:p>
            <a:pPr marL="0" marR="0" lvl="0" indent="0" algn="l" rtl="0">
              <a:lnSpc>
                <a:spcPct val="100000"/>
              </a:lnSpc>
              <a:spcBef>
                <a:spcPts val="0"/>
              </a:spcBef>
              <a:spcAft>
                <a:spcPts val="0"/>
              </a:spcAft>
              <a:buClr>
                <a:schemeClr val="dk1"/>
              </a:buClr>
              <a:buSzPts val="1100"/>
              <a:buFont typeface="Arial"/>
              <a:buNone/>
            </a:pPr>
            <a:endParaRPr lang="pt-BR" sz="1100"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solidFill>
                  <a:schemeClr val="dk1"/>
                </a:solidFill>
                <a:latin typeface="Arial"/>
                <a:ea typeface="Arial"/>
                <a:cs typeface="Arial"/>
                <a:sym typeface="Arial"/>
              </a:rPr>
              <a:t>Você pode selecionar os serviços de nuvem que melhor atendam às suas necessidades, provisionar e encerrar esses recursos sob demanda e pagar pelo que usar.</a:t>
            </a:r>
          </a:p>
          <a:p>
            <a:pPr marL="0" marR="0" lvl="0" indent="0" algn="l" rtl="0">
              <a:lnSpc>
                <a:spcPct val="100000"/>
              </a:lnSpc>
              <a:spcBef>
                <a:spcPts val="0"/>
              </a:spcBef>
              <a:spcAft>
                <a:spcPts val="0"/>
              </a:spcAft>
              <a:buClr>
                <a:schemeClr val="dk1"/>
              </a:buClr>
              <a:buSzPts val="1100"/>
              <a:buFont typeface="Arial"/>
              <a:buNone/>
            </a:pPr>
            <a:endParaRPr lang="pt-BR" sz="1100"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solidFill>
                  <a:schemeClr val="dk1"/>
                </a:solidFill>
                <a:latin typeface="Arial"/>
                <a:ea typeface="Arial"/>
                <a:cs typeface="Arial"/>
                <a:sym typeface="Arial"/>
              </a:rPr>
              <a:t>É possível aumentar e diminuir a escala de recursos de maneira elástica e automatizada.</a:t>
            </a:r>
          </a:p>
          <a:p>
            <a:pPr marL="0" marR="0" lvl="0" indent="0" algn="l" rtl="0">
              <a:lnSpc>
                <a:spcPct val="100000"/>
              </a:lnSpc>
              <a:spcBef>
                <a:spcPts val="0"/>
              </a:spcBef>
              <a:spcAft>
                <a:spcPts val="0"/>
              </a:spcAft>
              <a:buClr>
                <a:schemeClr val="dk1"/>
              </a:buClr>
              <a:buSzPts val="1100"/>
              <a:buFont typeface="Arial"/>
              <a:buNone/>
            </a:pPr>
            <a:endParaRPr lang="pt-BR" sz="1100"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solidFill>
                  <a:schemeClr val="dk1"/>
                </a:solidFill>
                <a:latin typeface="Arial"/>
                <a:ea typeface="Arial"/>
                <a:cs typeface="Arial"/>
                <a:sym typeface="Arial"/>
              </a:rPr>
              <a:t>Com o modelo de computação em nuvem, você pode tratar os recursos como </a:t>
            </a:r>
            <a:r>
              <a:rPr lang="pt-BR" sz="1100" b="1" dirty="0">
                <a:solidFill>
                  <a:schemeClr val="dk1"/>
                </a:solidFill>
                <a:latin typeface="Arial"/>
                <a:ea typeface="Arial"/>
                <a:cs typeface="Arial"/>
                <a:sym typeface="Arial"/>
              </a:rPr>
              <a:t>temporários e descartáveis</a:t>
            </a:r>
            <a:r>
              <a:rPr lang="pt-BR" sz="1100" dirty="0">
                <a:solidFill>
                  <a:schemeClr val="dk1"/>
                </a:solidFill>
                <a:latin typeface="Arial"/>
                <a:ea typeface="Arial"/>
                <a:cs typeface="Arial"/>
                <a:sym typeface="Arial"/>
              </a:rPr>
              <a:t>.</a:t>
            </a:r>
          </a:p>
          <a:p>
            <a:pPr marL="0" marR="0" lvl="0" indent="0" algn="l" rtl="0">
              <a:lnSpc>
                <a:spcPct val="100000"/>
              </a:lnSpc>
              <a:spcBef>
                <a:spcPts val="0"/>
              </a:spcBef>
              <a:spcAft>
                <a:spcPts val="0"/>
              </a:spcAft>
              <a:buClr>
                <a:schemeClr val="dk1"/>
              </a:buClr>
              <a:buSzPts val="1100"/>
              <a:buFont typeface="Arial"/>
              <a:buNone/>
            </a:pPr>
            <a:endParaRPr lang="pt-BR" sz="1100"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solidFill>
                  <a:schemeClr val="dk1"/>
                </a:solidFill>
                <a:latin typeface="Arial"/>
                <a:ea typeface="Arial"/>
                <a:cs typeface="Arial"/>
                <a:sym typeface="Arial"/>
              </a:rPr>
              <a:t>A flexibilidade oferecida pela computação em nuvem permite que as empresas implementem novas soluções rapidamente e com </a:t>
            </a:r>
            <a:r>
              <a:rPr lang="pt-BR" sz="1100" b="1" dirty="0">
                <a:solidFill>
                  <a:schemeClr val="dk1"/>
                </a:solidFill>
                <a:latin typeface="Arial"/>
                <a:ea typeface="Arial"/>
                <a:cs typeface="Arial"/>
                <a:sym typeface="Arial"/>
              </a:rPr>
              <a:t>baixos custos iniciais</a:t>
            </a:r>
            <a:r>
              <a:rPr lang="pt-BR" sz="1100" dirty="0">
                <a:solidFill>
                  <a:schemeClr val="dk1"/>
                </a:solidFill>
                <a:latin typeface="Arial"/>
                <a:ea typeface="Arial"/>
                <a:cs typeface="Arial"/>
                <a:sym typeface="Arial"/>
              </a:rPr>
              <a:t>.</a:t>
            </a:r>
            <a:endParaRPr sz="1100" dirty="0">
              <a:solidFill>
                <a:schemeClr val="dk1"/>
              </a:solidFill>
              <a:latin typeface="Arial"/>
              <a:ea typeface="Arial"/>
              <a:cs typeface="Arial"/>
              <a:sym typeface="Arial"/>
            </a:endParaRPr>
          </a:p>
          <a:p>
            <a:pPr marL="0" lvl="0" indent="0" algn="l" rtl="0">
              <a:spcBef>
                <a:spcPts val="0"/>
              </a:spcBef>
              <a:spcAft>
                <a:spcPts val="0"/>
              </a:spcAft>
              <a:buNone/>
            </a:pPr>
            <a:endParaRPr sz="1100" dirty="0">
              <a:solidFill>
                <a:schemeClr val="dk1"/>
              </a:solidFill>
              <a:latin typeface="Arial"/>
              <a:ea typeface="Arial"/>
              <a:cs typeface="Arial"/>
              <a:sym typeface="Arial"/>
            </a:endParaRPr>
          </a:p>
          <a:p>
            <a:pPr marL="0" lvl="0" indent="0" algn="l" rtl="0">
              <a:spcBef>
                <a:spcPts val="0"/>
              </a:spcBef>
              <a:spcAft>
                <a:spcPts val="0"/>
              </a:spcAft>
              <a:buNone/>
            </a:pPr>
            <a:r>
              <a:rPr lang="pt-BR" sz="1100" dirty="0">
                <a:solidFill>
                  <a:schemeClr val="dk1"/>
                </a:solidFill>
                <a:latin typeface="Arial"/>
                <a:ea typeface="Arial"/>
                <a:cs typeface="Arial"/>
                <a:sym typeface="Arial"/>
              </a:rPr>
              <a:t>Comparadas às </a:t>
            </a:r>
            <a:r>
              <a:rPr lang="pt-BR" sz="1100" b="1" dirty="0">
                <a:solidFill>
                  <a:schemeClr val="dk1"/>
                </a:solidFill>
                <a:latin typeface="Arial"/>
                <a:ea typeface="Arial"/>
                <a:cs typeface="Arial"/>
                <a:sym typeface="Arial"/>
              </a:rPr>
              <a:t>soluções de hardware, as soluções de software </a:t>
            </a:r>
            <a:r>
              <a:rPr lang="pt-BR" sz="1100" dirty="0">
                <a:solidFill>
                  <a:schemeClr val="dk1"/>
                </a:solidFill>
                <a:latin typeface="Arial"/>
                <a:ea typeface="Arial"/>
                <a:cs typeface="Arial"/>
                <a:sym typeface="Arial"/>
              </a:rPr>
              <a:t>podem mudar de maneira muito mais rápida, fácil e econômica.</a:t>
            </a:r>
            <a:endParaRPr sz="1100" dirty="0">
              <a:solidFill>
                <a:schemeClr val="dk1"/>
              </a:solidFill>
              <a:latin typeface="Arial"/>
              <a:ea typeface="Arial"/>
              <a:cs typeface="Arial"/>
              <a:sym typeface="Arial"/>
            </a:endParaRPr>
          </a:p>
          <a:p>
            <a:pPr marL="0" lvl="0" indent="0" algn="l" rtl="0">
              <a:spcBef>
                <a:spcPts val="0"/>
              </a:spcBef>
              <a:spcAft>
                <a:spcPts val="0"/>
              </a:spcAft>
              <a:buNone/>
            </a:pPr>
            <a:endParaRPr sz="1100"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latin typeface="Arial"/>
                <a:ea typeface="Arial"/>
                <a:cs typeface="Arial"/>
                <a:sym typeface="Arial"/>
              </a:rPr>
              <a:t>A computação em nuvem ajuda desenvolvedores e departamentos de TI a evitar trabalhos genéricos, como aquisição, manutenção e planejamento de capacidade, permitindo que se concentrem no que realmente importa.</a:t>
            </a:r>
            <a:endParaRPr sz="1100" dirty="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Calibri"/>
              <a:buNone/>
            </a:pPr>
            <a:endParaRPr sz="1100" dirty="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latin typeface="Arial"/>
                <a:ea typeface="Arial"/>
                <a:cs typeface="Arial"/>
                <a:sym typeface="Arial"/>
              </a:rPr>
              <a:t>.</a:t>
            </a:r>
            <a:endParaRPr sz="1100" dirty="0">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1" name="Google Shape;481;p10:notes"/>
          <p:cNvSpPr txBox="1">
            <a:spLocks noGrp="1"/>
          </p:cNvSpPr>
          <p:nvPr>
            <p:ph type="body" idx="1"/>
          </p:nvPr>
        </p:nvSpPr>
        <p:spPr>
          <a:xfrm>
            <a:off x="685800" y="4400550"/>
            <a:ext cx="5486400" cy="359198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dirty="0">
                <a:latin typeface="Arial"/>
                <a:ea typeface="Arial"/>
                <a:cs typeface="Arial"/>
                <a:sym typeface="Arial"/>
              </a:rPr>
              <a:t>Com o crescimento da popularidade da computação em nuvem, surgiram vários modelos e estratégias de implantação para atender às necessidades específicas de usuários distintos. </a:t>
            </a:r>
          </a:p>
          <a:p>
            <a:pPr marL="0" marR="0" lvl="0" indent="0" algn="l" rtl="0">
              <a:lnSpc>
                <a:spcPct val="100000"/>
              </a:lnSpc>
              <a:spcBef>
                <a:spcPts val="0"/>
              </a:spcBef>
              <a:spcAft>
                <a:spcPts val="0"/>
              </a:spcAft>
              <a:buClr>
                <a:schemeClr val="dk1"/>
              </a:buClr>
              <a:buSzPts val="1100"/>
              <a:buFont typeface="Arial"/>
              <a:buNone/>
            </a:pPr>
            <a:endParaRPr lang="pt-BR" sz="1100" dirty="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latin typeface="Arial"/>
                <a:ea typeface="Arial"/>
                <a:cs typeface="Arial"/>
                <a:sym typeface="Arial"/>
              </a:rPr>
              <a:t>Cada tipo de modelo de serviço em nuvem e estratégia de implantação oferece um nível diferente de controle, flexibilidade e gerenciamento. Entender as diferenças entre esses modelos de serviços em nuvem e estratégias de implantação pode ajudar você a decidir qual conjunto de serviços é ideal para as suas necessidades</a:t>
            </a:r>
          </a:p>
          <a:p>
            <a:pPr marL="0" marR="0" lvl="0" indent="0" algn="l" rtl="0">
              <a:lnSpc>
                <a:spcPct val="100000"/>
              </a:lnSpc>
              <a:spcBef>
                <a:spcPts val="0"/>
              </a:spcBef>
              <a:spcAft>
                <a:spcPts val="0"/>
              </a:spcAft>
              <a:buClr>
                <a:schemeClr val="dk1"/>
              </a:buClr>
              <a:buSzPts val="1100"/>
              <a:buFont typeface="Arial"/>
              <a:buNone/>
            </a:pPr>
            <a:endParaRPr lang="pt-BR" sz="1100" dirty="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latin typeface="Arial"/>
                <a:ea typeface="Arial"/>
                <a:cs typeface="Arial"/>
                <a:sym typeface="Arial"/>
              </a:rPr>
              <a:t>Existem três modelos principais de serviços em nuvem. Cada modelo representa uma parte diferente da pilha de computação em nuvem e oferece um nível diferente de controle sobre seus recursos de TI</a:t>
            </a:r>
            <a:r>
              <a:rPr lang="pt-BR" sz="1100" dirty="0">
                <a:solidFill>
                  <a:schemeClr val="dk1"/>
                </a:solidFill>
                <a:latin typeface="Arial"/>
                <a:ea typeface="Arial"/>
                <a:cs typeface="Arial"/>
                <a:sym typeface="Arial"/>
              </a:rPr>
              <a:t>:</a:t>
            </a:r>
            <a:endParaRPr sz="1100" dirty="0">
              <a:latin typeface="Arial"/>
              <a:ea typeface="Arial"/>
              <a:cs typeface="Arial"/>
              <a:sym typeface="Arial"/>
            </a:endParaRPr>
          </a:p>
          <a:p>
            <a:pPr marL="0" lvl="0" indent="0" algn="l" rtl="0">
              <a:spcBef>
                <a:spcPts val="0"/>
              </a:spcBef>
              <a:spcAft>
                <a:spcPts val="0"/>
              </a:spcAft>
              <a:buNone/>
            </a:pPr>
            <a:endParaRPr sz="1100" dirty="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b="1" dirty="0">
                <a:latin typeface="Arial"/>
                <a:ea typeface="Arial"/>
                <a:cs typeface="Arial"/>
                <a:sym typeface="Arial"/>
              </a:rPr>
              <a:t>Infraestrutura como serviço (IaaS)</a:t>
            </a:r>
            <a:r>
              <a:rPr lang="pt-BR" sz="1100" dirty="0">
                <a:latin typeface="Arial"/>
                <a:ea typeface="Arial"/>
                <a:cs typeface="Arial"/>
                <a:sym typeface="Arial"/>
              </a:rPr>
              <a:t>: os serviços nesta categoria são os componentes básicos da TI em nuvem e, geralmente, fornecem acesso (virtual ou no hardware dedicado) a recursos de rede e computadores, bem como espaço para o armazenamento de dados. A IaaS oferece o mais alto nível de flexibilidade e controle de gerenciamento sobre seus recursos de TI. É </a:t>
            </a:r>
            <a:r>
              <a:rPr lang="pt-BR" sz="1100" u="none" dirty="0">
                <a:latin typeface="Arial"/>
                <a:ea typeface="Arial"/>
                <a:cs typeface="Arial"/>
                <a:sym typeface="Arial"/>
              </a:rPr>
              <a:t>o</a:t>
            </a:r>
            <a:r>
              <a:rPr lang="pt-BR" sz="1100" dirty="0">
                <a:latin typeface="Arial"/>
                <a:ea typeface="Arial"/>
                <a:cs typeface="Arial"/>
                <a:sym typeface="Arial"/>
              </a:rPr>
              <a:t> modelo mais semelhante aos recursos de TI existentes com os quais muitos departamentos e desenvolvedores de TI já estão familiarizados.</a:t>
            </a:r>
            <a:endParaRPr dirty="0"/>
          </a:p>
          <a:p>
            <a:pPr marL="171450" lvl="0" indent="-101600" algn="l" rtl="0">
              <a:spcBef>
                <a:spcPts val="0"/>
              </a:spcBef>
              <a:spcAft>
                <a:spcPts val="0"/>
              </a:spcAft>
              <a:buClr>
                <a:schemeClr val="dk1"/>
              </a:buClr>
              <a:buSzPts val="1100"/>
              <a:buFont typeface="Arial"/>
              <a:buNone/>
            </a:pPr>
            <a:endParaRPr sz="1100" b="1" dirty="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b="1" dirty="0">
                <a:latin typeface="Arial"/>
                <a:ea typeface="Arial"/>
                <a:cs typeface="Arial"/>
                <a:sym typeface="Arial"/>
              </a:rPr>
              <a:t>Plataforma como serviço (PaaS)</a:t>
            </a:r>
            <a:r>
              <a:rPr lang="pt-BR" sz="1100" dirty="0">
                <a:latin typeface="Arial"/>
                <a:ea typeface="Arial"/>
                <a:cs typeface="Arial"/>
                <a:sym typeface="Arial"/>
              </a:rPr>
              <a:t>: os serviços nessa categoria reduzem a necessidade de gerenciar a infraestrutura subjacente (geralmente hardware e sistemas operacionais) e permitem que você se concentre na implantação e no gerenciamento de seus aplicativos.</a:t>
            </a:r>
            <a:endParaRPr sz="1100" dirty="0">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u="none" dirty="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b="1" u="none" dirty="0">
                <a:latin typeface="Arial"/>
                <a:ea typeface="Arial"/>
                <a:cs typeface="Arial"/>
                <a:sym typeface="Arial"/>
              </a:rPr>
              <a:t>Software como serviço (SaaS)</a:t>
            </a:r>
            <a:r>
              <a:rPr lang="pt-BR" sz="1100" u="none" dirty="0">
                <a:latin typeface="Arial"/>
                <a:ea typeface="Arial"/>
                <a:cs typeface="Arial"/>
                <a:sym typeface="Arial"/>
              </a:rPr>
              <a:t>: os serviços nesta categoria fornecem um produto completo que o provedor de serviços executa e gerencia</a:t>
            </a:r>
            <a:r>
              <a:rPr lang="pt-BR" sz="1100" dirty="0">
                <a:latin typeface="Arial"/>
                <a:ea typeface="Arial"/>
                <a:cs typeface="Arial"/>
                <a:sym typeface="Arial"/>
              </a:rPr>
              <a:t>. Na maioria dos casos, </a:t>
            </a:r>
            <a:r>
              <a:rPr lang="pt-BR" sz="1100" i="1" dirty="0">
                <a:latin typeface="Arial"/>
                <a:ea typeface="Arial"/>
                <a:cs typeface="Arial"/>
                <a:sym typeface="Arial"/>
              </a:rPr>
              <a:t>o software como serviço</a:t>
            </a:r>
            <a:r>
              <a:rPr lang="pt-BR" sz="1100" dirty="0">
                <a:latin typeface="Arial"/>
                <a:ea typeface="Arial"/>
                <a:cs typeface="Arial"/>
                <a:sym typeface="Arial"/>
              </a:rPr>
              <a:t> refere-se a aplicativos de usuário final. Com uma oferta de SaaS, não é necessário pensar na manutenção do serviço ou no gerenciamento da infraestrutura subjacente. É necessário pensar </a:t>
            </a:r>
            <a:r>
              <a:rPr lang="pt-BR" sz="1100" u="none" dirty="0">
                <a:latin typeface="Arial"/>
                <a:ea typeface="Arial"/>
                <a:cs typeface="Arial"/>
                <a:sym typeface="Arial"/>
              </a:rPr>
              <a:t>apenas</a:t>
            </a:r>
            <a:r>
              <a:rPr lang="pt-BR" sz="1100" dirty="0">
                <a:latin typeface="Arial"/>
                <a:ea typeface="Arial"/>
                <a:cs typeface="Arial"/>
                <a:sym typeface="Arial"/>
              </a:rPr>
              <a:t> em como </a:t>
            </a:r>
            <a:r>
              <a:rPr lang="pt-BR" sz="1100" u="none" dirty="0">
                <a:latin typeface="Arial"/>
                <a:ea typeface="Arial"/>
                <a:cs typeface="Arial"/>
                <a:sym typeface="Arial"/>
              </a:rPr>
              <a:t>você planeja </a:t>
            </a:r>
            <a:r>
              <a:rPr lang="pt-BR" sz="1100" dirty="0">
                <a:latin typeface="Arial"/>
                <a:ea typeface="Arial"/>
                <a:cs typeface="Arial"/>
                <a:sym typeface="Arial"/>
              </a:rPr>
              <a:t>usar esse software específico. Um exemplo comum de aplicação do SaaS é o webmail, no qual você pode enviar e receber e-mails sem precisar gerenciar recursos adicionais para o produto de e-mail nem </a:t>
            </a:r>
            <a:r>
              <a:rPr lang="pt-BR" sz="1100" strike="noStrike" dirty="0">
                <a:latin typeface="Arial"/>
                <a:ea typeface="Arial"/>
                <a:cs typeface="Arial"/>
                <a:sym typeface="Arial"/>
              </a:rPr>
              <a:t>manter</a:t>
            </a:r>
            <a:r>
              <a:rPr lang="pt-BR" sz="1100" dirty="0">
                <a:latin typeface="Arial"/>
                <a:ea typeface="Arial"/>
                <a:cs typeface="Arial"/>
                <a:sym typeface="Arial"/>
              </a:rPr>
              <a:t> os servidores e sistemas operacionais no qual o programa de e-mail está sendo </a:t>
            </a:r>
            <a:r>
              <a:rPr lang="pt-BR" sz="1100" u="none" dirty="0">
                <a:latin typeface="Arial"/>
                <a:ea typeface="Arial"/>
                <a:cs typeface="Arial"/>
                <a:sym typeface="Arial"/>
              </a:rPr>
              <a:t>executado</a:t>
            </a:r>
            <a:r>
              <a:rPr lang="pt-BR" sz="1100" dirty="0">
                <a:latin typeface="Arial"/>
                <a:ea typeface="Arial"/>
                <a:cs typeface="Arial"/>
                <a:sym typeface="Arial"/>
              </a:rPr>
              <a:t>.</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1" name="Google Shape;481;p10:notes"/>
          <p:cNvSpPr txBox="1">
            <a:spLocks noGrp="1"/>
          </p:cNvSpPr>
          <p:nvPr>
            <p:ph type="body" idx="1"/>
          </p:nvPr>
        </p:nvSpPr>
        <p:spPr>
          <a:xfrm>
            <a:off x="685800" y="4400550"/>
            <a:ext cx="5486400" cy="359198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dirty="0">
                <a:latin typeface="Arial"/>
                <a:ea typeface="Arial"/>
                <a:cs typeface="Arial"/>
                <a:sym typeface="Arial"/>
              </a:rPr>
              <a:t>Com o crescimento da popularidade da computação em nuvem, surgiram vários modelos e estratégias de implantação para atender às necessidades específicas de usuários distintos. </a:t>
            </a:r>
          </a:p>
          <a:p>
            <a:pPr marL="0" marR="0" lvl="0" indent="0" algn="l" rtl="0">
              <a:lnSpc>
                <a:spcPct val="100000"/>
              </a:lnSpc>
              <a:spcBef>
                <a:spcPts val="0"/>
              </a:spcBef>
              <a:spcAft>
                <a:spcPts val="0"/>
              </a:spcAft>
              <a:buClr>
                <a:schemeClr val="dk1"/>
              </a:buClr>
              <a:buSzPts val="1100"/>
              <a:buFont typeface="Arial"/>
              <a:buNone/>
            </a:pPr>
            <a:endParaRPr lang="pt-BR" sz="1100" dirty="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latin typeface="Arial"/>
                <a:ea typeface="Arial"/>
                <a:cs typeface="Arial"/>
                <a:sym typeface="Arial"/>
              </a:rPr>
              <a:t>Cada tipo de modelo de serviço em nuvem e estratégia de implantação oferece um nível diferente de controle, flexibilidade e gerenciamento. Entender as diferenças entre esses modelos de serviços em nuvem e estratégias de implantação pode ajudar você a decidir qual conjunto de serviços é ideal para as suas necessidades</a:t>
            </a:r>
          </a:p>
          <a:p>
            <a:pPr marL="0" marR="0" lvl="0" indent="0" algn="l" rtl="0">
              <a:lnSpc>
                <a:spcPct val="100000"/>
              </a:lnSpc>
              <a:spcBef>
                <a:spcPts val="0"/>
              </a:spcBef>
              <a:spcAft>
                <a:spcPts val="0"/>
              </a:spcAft>
              <a:buClr>
                <a:schemeClr val="dk1"/>
              </a:buClr>
              <a:buSzPts val="1100"/>
              <a:buFont typeface="Arial"/>
              <a:buNone/>
            </a:pPr>
            <a:endParaRPr lang="pt-BR" sz="1100" dirty="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latin typeface="Arial"/>
                <a:ea typeface="Arial"/>
                <a:cs typeface="Arial"/>
                <a:sym typeface="Arial"/>
              </a:rPr>
              <a:t>Existem três modelos principais de serviços em nuvem. Cada modelo representa uma parte diferente da pilha de computação em nuvem e oferece um nível diferente de controle sobre seus recursos de TI</a:t>
            </a:r>
            <a:r>
              <a:rPr lang="pt-BR" sz="1100" dirty="0">
                <a:solidFill>
                  <a:schemeClr val="dk1"/>
                </a:solidFill>
                <a:latin typeface="Arial"/>
                <a:ea typeface="Arial"/>
                <a:cs typeface="Arial"/>
                <a:sym typeface="Arial"/>
              </a:rPr>
              <a:t>:</a:t>
            </a:r>
            <a:endParaRPr sz="1100" dirty="0">
              <a:latin typeface="Arial"/>
              <a:ea typeface="Arial"/>
              <a:cs typeface="Arial"/>
              <a:sym typeface="Arial"/>
            </a:endParaRPr>
          </a:p>
          <a:p>
            <a:pPr marL="0" lvl="0" indent="0" algn="l" rtl="0">
              <a:spcBef>
                <a:spcPts val="0"/>
              </a:spcBef>
              <a:spcAft>
                <a:spcPts val="0"/>
              </a:spcAft>
              <a:buNone/>
            </a:pPr>
            <a:endParaRPr sz="1100" dirty="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b="1" dirty="0">
                <a:latin typeface="Arial"/>
                <a:ea typeface="Arial"/>
                <a:cs typeface="Arial"/>
                <a:sym typeface="Arial"/>
              </a:rPr>
              <a:t>Infraestrutura como serviço (IaaS)</a:t>
            </a:r>
            <a:r>
              <a:rPr lang="pt-BR" sz="1100" dirty="0">
                <a:latin typeface="Arial"/>
                <a:ea typeface="Arial"/>
                <a:cs typeface="Arial"/>
                <a:sym typeface="Arial"/>
              </a:rPr>
              <a:t>: os serviços nesta categoria são os componentes básicos da TI em nuvem e, geralmente, fornecem acesso (virtual ou no hardware dedicado) a recursos de rede e computadores, bem como espaço para o armazenamento de dados. A IaaS oferece o mais alto nível de flexibilidade e controle de gerenciamento sobre seus recursos de TI. É </a:t>
            </a:r>
            <a:r>
              <a:rPr lang="pt-BR" sz="1100" u="none" dirty="0">
                <a:latin typeface="Arial"/>
                <a:ea typeface="Arial"/>
                <a:cs typeface="Arial"/>
                <a:sym typeface="Arial"/>
              </a:rPr>
              <a:t>o</a:t>
            </a:r>
            <a:r>
              <a:rPr lang="pt-BR" sz="1100" dirty="0">
                <a:latin typeface="Arial"/>
                <a:ea typeface="Arial"/>
                <a:cs typeface="Arial"/>
                <a:sym typeface="Arial"/>
              </a:rPr>
              <a:t> modelo mais semelhante aos recursos de TI existentes com os quais muitos departamentos e desenvolvedores de TI já estão familiarizados.</a:t>
            </a:r>
            <a:endParaRPr dirty="0"/>
          </a:p>
          <a:p>
            <a:pPr marL="171450" lvl="0" indent="-101600" algn="l" rtl="0">
              <a:spcBef>
                <a:spcPts val="0"/>
              </a:spcBef>
              <a:spcAft>
                <a:spcPts val="0"/>
              </a:spcAft>
              <a:buClr>
                <a:schemeClr val="dk1"/>
              </a:buClr>
              <a:buSzPts val="1100"/>
              <a:buFont typeface="Arial"/>
              <a:buNone/>
            </a:pPr>
            <a:endParaRPr sz="1100" b="1" dirty="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b="1" dirty="0">
                <a:latin typeface="Arial"/>
                <a:ea typeface="Arial"/>
                <a:cs typeface="Arial"/>
                <a:sym typeface="Arial"/>
              </a:rPr>
              <a:t>Plataforma como serviço (PaaS)</a:t>
            </a:r>
            <a:r>
              <a:rPr lang="pt-BR" sz="1100" dirty="0">
                <a:latin typeface="Arial"/>
                <a:ea typeface="Arial"/>
                <a:cs typeface="Arial"/>
                <a:sym typeface="Arial"/>
              </a:rPr>
              <a:t>: os serviços nessa categoria reduzem a necessidade de gerenciar a infraestrutura subjacente (geralmente hardware e sistemas operacionais) e permitem que você se concentre na implantação e no gerenciamento de seus aplicativos.</a:t>
            </a:r>
            <a:endParaRPr sz="1100" dirty="0">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u="none" dirty="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b="1" u="none" dirty="0">
                <a:latin typeface="Arial"/>
                <a:ea typeface="Arial"/>
                <a:cs typeface="Arial"/>
                <a:sym typeface="Arial"/>
              </a:rPr>
              <a:t>Software como serviço (SaaS)</a:t>
            </a:r>
            <a:r>
              <a:rPr lang="pt-BR" sz="1100" u="none" dirty="0">
                <a:latin typeface="Arial"/>
                <a:ea typeface="Arial"/>
                <a:cs typeface="Arial"/>
                <a:sym typeface="Arial"/>
              </a:rPr>
              <a:t>: os serviços nesta categoria fornecem um produto completo que o provedor de serviços executa e gerencia</a:t>
            </a:r>
            <a:r>
              <a:rPr lang="pt-BR" sz="1100" dirty="0">
                <a:latin typeface="Arial"/>
                <a:ea typeface="Arial"/>
                <a:cs typeface="Arial"/>
                <a:sym typeface="Arial"/>
              </a:rPr>
              <a:t>. Na maioria dos casos, </a:t>
            </a:r>
            <a:r>
              <a:rPr lang="pt-BR" sz="1100" i="1" dirty="0">
                <a:latin typeface="Arial"/>
                <a:ea typeface="Arial"/>
                <a:cs typeface="Arial"/>
                <a:sym typeface="Arial"/>
              </a:rPr>
              <a:t>o software como serviço</a:t>
            </a:r>
            <a:r>
              <a:rPr lang="pt-BR" sz="1100" dirty="0">
                <a:latin typeface="Arial"/>
                <a:ea typeface="Arial"/>
                <a:cs typeface="Arial"/>
                <a:sym typeface="Arial"/>
              </a:rPr>
              <a:t> refere-se a aplicativos de usuário final. Com uma oferta de SaaS, não é necessário pensar na manutenção do serviço ou no gerenciamento da infraestrutura subjacente. É necessário pensar </a:t>
            </a:r>
            <a:r>
              <a:rPr lang="pt-BR" sz="1100" u="none" dirty="0">
                <a:latin typeface="Arial"/>
                <a:ea typeface="Arial"/>
                <a:cs typeface="Arial"/>
                <a:sym typeface="Arial"/>
              </a:rPr>
              <a:t>apenas</a:t>
            </a:r>
            <a:r>
              <a:rPr lang="pt-BR" sz="1100" dirty="0">
                <a:latin typeface="Arial"/>
                <a:ea typeface="Arial"/>
                <a:cs typeface="Arial"/>
                <a:sym typeface="Arial"/>
              </a:rPr>
              <a:t> em como </a:t>
            </a:r>
            <a:r>
              <a:rPr lang="pt-BR" sz="1100" u="none" dirty="0">
                <a:latin typeface="Arial"/>
                <a:ea typeface="Arial"/>
                <a:cs typeface="Arial"/>
                <a:sym typeface="Arial"/>
              </a:rPr>
              <a:t>você planeja </a:t>
            </a:r>
            <a:r>
              <a:rPr lang="pt-BR" sz="1100" dirty="0">
                <a:latin typeface="Arial"/>
                <a:ea typeface="Arial"/>
                <a:cs typeface="Arial"/>
                <a:sym typeface="Arial"/>
              </a:rPr>
              <a:t>usar esse software específico. Um exemplo comum de aplicação do SaaS é o webmail, no qual você pode enviar e receber e-mails sem precisar gerenciar recursos adicionais para o produto de e-mail nem </a:t>
            </a:r>
            <a:r>
              <a:rPr lang="pt-BR" sz="1100" strike="noStrike" dirty="0">
                <a:latin typeface="Arial"/>
                <a:ea typeface="Arial"/>
                <a:cs typeface="Arial"/>
                <a:sym typeface="Arial"/>
              </a:rPr>
              <a:t>manter</a:t>
            </a:r>
            <a:r>
              <a:rPr lang="pt-BR" sz="1100" dirty="0">
                <a:latin typeface="Arial"/>
                <a:ea typeface="Arial"/>
                <a:cs typeface="Arial"/>
                <a:sym typeface="Arial"/>
              </a:rPr>
              <a:t> os servidores e sistemas operacionais no qual o programa de e-mail está sendo </a:t>
            </a:r>
            <a:r>
              <a:rPr lang="pt-BR" sz="1100" u="none" dirty="0">
                <a:latin typeface="Arial"/>
                <a:ea typeface="Arial"/>
                <a:cs typeface="Arial"/>
                <a:sym typeface="Arial"/>
              </a:rPr>
              <a:t>executado</a:t>
            </a:r>
            <a:r>
              <a:rPr lang="pt-BR" sz="1100" dirty="0">
                <a:latin typeface="Arial"/>
                <a:ea typeface="Arial"/>
                <a:cs typeface="Arial"/>
                <a:sym typeface="Arial"/>
              </a:rPr>
              <a:t>.</a:t>
            </a:r>
            <a:endParaRPr dirty="0"/>
          </a:p>
        </p:txBody>
      </p:sp>
    </p:spTree>
    <p:extLst>
      <p:ext uri="{BB962C8B-B14F-4D97-AF65-F5344CB8AC3E}">
        <p14:creationId xmlns:p14="http://schemas.microsoft.com/office/powerpoint/2010/main" val="40805994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4" name="Google Shape;494;p11:notes"/>
          <p:cNvSpPr txBox="1">
            <a:spLocks noGrp="1"/>
          </p:cNvSpPr>
          <p:nvPr>
            <p:ph type="body" idx="1"/>
          </p:nvPr>
        </p:nvSpPr>
        <p:spPr>
          <a:xfrm>
            <a:off x="685800" y="4400549"/>
            <a:ext cx="5486400" cy="321945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dirty="0">
                <a:solidFill>
                  <a:schemeClr val="dk1"/>
                </a:solidFill>
                <a:latin typeface="Arial"/>
                <a:ea typeface="Arial"/>
                <a:cs typeface="Arial"/>
                <a:sym typeface="Arial"/>
              </a:rPr>
              <a:t>O que precisamos entender nesse momento é que o mondo que estamos vivendo esta passando por uma transição.</a:t>
            </a:r>
          </a:p>
          <a:p>
            <a:pPr marL="0" lvl="0" indent="0" algn="l" rtl="0">
              <a:spcBef>
                <a:spcPts val="0"/>
              </a:spcBef>
              <a:spcAft>
                <a:spcPts val="0"/>
              </a:spcAft>
              <a:buNone/>
            </a:pPr>
            <a:r>
              <a:rPr lang="pt-BR" sz="1100" dirty="0">
                <a:solidFill>
                  <a:schemeClr val="dk1"/>
                </a:solidFill>
                <a:latin typeface="Arial"/>
                <a:ea typeface="Arial"/>
                <a:cs typeface="Arial"/>
                <a:sym typeface="Arial"/>
              </a:rPr>
              <a:t>Não que os profissionais de TI que trabalham com Datacenter ou hardware (</a:t>
            </a:r>
            <a:r>
              <a:rPr lang="pt-BR" sz="1100" dirty="0" err="1">
                <a:solidFill>
                  <a:schemeClr val="dk1"/>
                </a:solidFill>
                <a:latin typeface="Arial"/>
                <a:ea typeface="Arial"/>
                <a:cs typeface="Arial"/>
                <a:sym typeface="Arial"/>
              </a:rPr>
              <a:t>on-primeses</a:t>
            </a:r>
            <a:r>
              <a:rPr lang="pt-BR" sz="1100" dirty="0">
                <a:solidFill>
                  <a:schemeClr val="dk1"/>
                </a:solidFill>
                <a:latin typeface="Arial"/>
                <a:ea typeface="Arial"/>
                <a:cs typeface="Arial"/>
                <a:sym typeface="Arial"/>
              </a:rPr>
              <a:t>) vão deixar de existir.</a:t>
            </a:r>
          </a:p>
          <a:p>
            <a:pPr marL="0" lvl="0" indent="0" algn="l" rtl="0">
              <a:spcBef>
                <a:spcPts val="0"/>
              </a:spcBef>
              <a:spcAft>
                <a:spcPts val="0"/>
              </a:spcAft>
              <a:buNone/>
            </a:pPr>
            <a:r>
              <a:rPr lang="pt-BR" sz="1100" dirty="0">
                <a:solidFill>
                  <a:schemeClr val="dk1"/>
                </a:solidFill>
                <a:latin typeface="Arial"/>
                <a:ea typeface="Arial"/>
                <a:cs typeface="Arial"/>
                <a:sym typeface="Arial"/>
              </a:rPr>
              <a:t>Mas as plataformas locais vão dar espaço para o ambiente na nuvem.</a:t>
            </a:r>
          </a:p>
          <a:p>
            <a:pPr marL="0" lvl="0" indent="0" algn="l" rtl="0">
              <a:spcBef>
                <a:spcPts val="0"/>
              </a:spcBef>
              <a:spcAft>
                <a:spcPts val="0"/>
              </a:spcAft>
              <a:buNone/>
            </a:pPr>
            <a:endParaRPr lang="pt-BR" sz="1100" dirty="0">
              <a:solidFill>
                <a:schemeClr val="dk1"/>
              </a:solidFill>
              <a:latin typeface="Arial"/>
              <a:ea typeface="Arial"/>
              <a:cs typeface="Arial"/>
              <a:sym typeface="Arial"/>
            </a:endParaRPr>
          </a:p>
          <a:p>
            <a:pPr marL="0" lvl="0" indent="0" algn="l" rtl="0">
              <a:spcBef>
                <a:spcPts val="0"/>
              </a:spcBef>
              <a:spcAft>
                <a:spcPts val="0"/>
              </a:spcAft>
              <a:buNone/>
            </a:pPr>
            <a:r>
              <a:rPr lang="pt-BR" sz="1100" dirty="0">
                <a:solidFill>
                  <a:schemeClr val="dk1"/>
                </a:solidFill>
                <a:latin typeface="Arial"/>
                <a:ea typeface="Arial"/>
                <a:cs typeface="Arial"/>
                <a:sym typeface="Arial"/>
              </a:rPr>
              <a:t>O exemplo clássico é o backup. </a:t>
            </a:r>
          </a:p>
          <a:p>
            <a:pPr marL="0" lvl="0" indent="0" algn="l" rtl="0">
              <a:spcBef>
                <a:spcPts val="0"/>
              </a:spcBef>
              <a:spcAft>
                <a:spcPts val="0"/>
              </a:spcAft>
              <a:buNone/>
            </a:pPr>
            <a:endParaRPr lang="pt-BR" sz="1100" dirty="0">
              <a:solidFill>
                <a:schemeClr val="dk1"/>
              </a:solidFill>
              <a:latin typeface="Arial"/>
              <a:ea typeface="Arial"/>
              <a:cs typeface="Arial"/>
              <a:sym typeface="Arial"/>
            </a:endParaRPr>
          </a:p>
          <a:p>
            <a:pPr marL="0" lvl="0" indent="0" algn="l" rtl="0">
              <a:spcBef>
                <a:spcPts val="0"/>
              </a:spcBef>
              <a:spcAft>
                <a:spcPts val="0"/>
              </a:spcAft>
              <a:buNone/>
            </a:pPr>
            <a:r>
              <a:rPr lang="pt-BR" sz="1100" dirty="0">
                <a:solidFill>
                  <a:schemeClr val="dk1"/>
                </a:solidFill>
                <a:latin typeface="Arial"/>
                <a:ea typeface="Arial"/>
                <a:cs typeface="Arial"/>
                <a:sym typeface="Arial"/>
              </a:rPr>
              <a:t>Exemplo de consumo é o Black Friday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4" name="Google Shape;494;p11:notes"/>
          <p:cNvSpPr txBox="1">
            <a:spLocks noGrp="1"/>
          </p:cNvSpPr>
          <p:nvPr>
            <p:ph type="body" idx="1"/>
          </p:nvPr>
        </p:nvSpPr>
        <p:spPr>
          <a:xfrm>
            <a:off x="685800" y="4400549"/>
            <a:ext cx="5486400" cy="321945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dirty="0">
                <a:solidFill>
                  <a:schemeClr val="dk1"/>
                </a:solidFill>
                <a:latin typeface="Arial"/>
                <a:ea typeface="Arial"/>
                <a:cs typeface="Arial"/>
                <a:sym typeface="Arial"/>
              </a:rPr>
              <a:t>Existem três modelos principais de implantação de computação em nuvem, que representam os ambientes de nuvem nos quais seus aplicativos podem ser implantados:</a:t>
            </a:r>
            <a:endParaRPr dirty="0"/>
          </a:p>
          <a:p>
            <a:pPr marL="0" lvl="0" indent="0" algn="l" rtl="0">
              <a:spcBef>
                <a:spcPts val="0"/>
              </a:spcBef>
              <a:spcAft>
                <a:spcPts val="0"/>
              </a:spcAft>
              <a:buNone/>
            </a:pPr>
            <a:r>
              <a:rPr lang="pt-BR" sz="1100" dirty="0">
                <a:solidFill>
                  <a:schemeClr val="dk1"/>
                </a:solidFill>
                <a:latin typeface="Arial"/>
                <a:ea typeface="Arial"/>
                <a:cs typeface="Arial"/>
                <a:sym typeface="Arial"/>
              </a:rPr>
              <a:t> </a:t>
            </a:r>
            <a:endParaRPr dirty="0"/>
          </a:p>
          <a:p>
            <a:pPr marL="171450" lvl="0" indent="-171450" algn="l" rtl="0">
              <a:spcBef>
                <a:spcPts val="0"/>
              </a:spcBef>
              <a:spcAft>
                <a:spcPts val="0"/>
              </a:spcAft>
              <a:buClr>
                <a:schemeClr val="dk1"/>
              </a:buClr>
              <a:buSzPts val="1100"/>
              <a:buFont typeface="Arial"/>
              <a:buChar char="•"/>
            </a:pPr>
            <a:r>
              <a:rPr lang="pt-BR" sz="1100" b="1" dirty="0">
                <a:latin typeface="Arial"/>
                <a:ea typeface="Arial"/>
                <a:cs typeface="Arial"/>
                <a:sym typeface="Arial"/>
              </a:rPr>
              <a:t>Nuvem</a:t>
            </a:r>
            <a:r>
              <a:rPr lang="pt-BR" sz="1100" dirty="0">
                <a:latin typeface="Arial"/>
                <a:ea typeface="Arial"/>
                <a:cs typeface="Arial"/>
                <a:sym typeface="Arial"/>
              </a:rPr>
              <a:t>: um aplicativo baseado em nuvem é totalmente implantado na nuvem, e todas as partes do aplicativo são executadas na nuvem. Os aplicativos na nuvem foram criados na nuvem ou migraram de uma infraestrutura existente para aproveitar os </a:t>
            </a:r>
            <a:r>
              <a:rPr lang="pt-BR" sz="1100" u="sng" dirty="0">
                <a:solidFill>
                  <a:schemeClr val="hlink"/>
                </a:solidFill>
                <a:latin typeface="Arial"/>
                <a:ea typeface="Arial"/>
                <a:cs typeface="Arial"/>
                <a:sym typeface="Arial"/>
                <a:hlinkClick r:id="rId3"/>
              </a:rPr>
              <a:t>benefícios da computação em nuvem</a:t>
            </a:r>
            <a:r>
              <a:rPr lang="pt-BR" sz="1100" dirty="0">
                <a:latin typeface="Arial"/>
                <a:ea typeface="Arial"/>
                <a:cs typeface="Arial"/>
                <a:sym typeface="Arial"/>
              </a:rPr>
              <a:t>. Os aplicativos baseados em nuvem podem ser criados com base em partes de infraestrutura de baixo nível ou podem usar serviços de nível superior que oferecem abstração dos requisitos de gerenciamento, arquitetura e escalabilidade da infraestrutura principal.</a:t>
            </a:r>
            <a:endParaRPr dirty="0"/>
          </a:p>
          <a:p>
            <a:pPr marL="0" lvl="0" indent="0" algn="l" rtl="0">
              <a:spcBef>
                <a:spcPts val="0"/>
              </a:spcBef>
              <a:spcAft>
                <a:spcPts val="0"/>
              </a:spcAft>
              <a:buClr>
                <a:schemeClr val="dk1"/>
              </a:buClr>
              <a:buSzPts val="1100"/>
              <a:buFont typeface="Arial"/>
              <a:buNone/>
            </a:pPr>
            <a:r>
              <a:rPr lang="pt-BR" sz="1100" dirty="0">
                <a:solidFill>
                  <a:schemeClr val="dk1"/>
                </a:solidFill>
                <a:latin typeface="Arial"/>
                <a:ea typeface="Arial"/>
                <a:cs typeface="Arial"/>
                <a:sym typeface="Arial"/>
              </a:rPr>
              <a:t> </a:t>
            </a:r>
            <a:endParaRPr dirty="0"/>
          </a:p>
          <a:p>
            <a:pPr marL="171450" lvl="0" indent="-171450" algn="l" rtl="0">
              <a:spcBef>
                <a:spcPts val="0"/>
              </a:spcBef>
              <a:spcAft>
                <a:spcPts val="0"/>
              </a:spcAft>
              <a:buClr>
                <a:schemeClr val="dk1"/>
              </a:buClr>
              <a:buSzPts val="1100"/>
              <a:buFont typeface="Arial"/>
              <a:buChar char="•"/>
            </a:pPr>
            <a:r>
              <a:rPr lang="pt-BR" sz="1100" b="1" dirty="0">
                <a:latin typeface="Arial"/>
                <a:ea typeface="Arial"/>
                <a:cs typeface="Arial"/>
                <a:sym typeface="Arial"/>
              </a:rPr>
              <a:t>Híbrida</a:t>
            </a:r>
            <a:r>
              <a:rPr lang="pt-BR" sz="1100" dirty="0">
                <a:latin typeface="Arial"/>
                <a:ea typeface="Arial"/>
                <a:cs typeface="Arial"/>
                <a:sym typeface="Arial"/>
              </a:rPr>
              <a:t>: uma implantação híbrida é uma maneira de conectar infraestrutura e aplicativos entre recursos baseados na nuvem e recursos atuais que não estão na nuvem. O método mais comum de implantação híbrida é entre a nuvem e a infraestrutura local existente. Esse modelo permite que uma organização amplie e expanda sua infraestrutura para a nuvem enquanto conecta recursos de nuvem a sistemas internos.</a:t>
            </a:r>
            <a:endParaRPr sz="1100" dirty="0">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dirty="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b="1" dirty="0">
                <a:latin typeface="Arial"/>
                <a:ea typeface="Arial"/>
                <a:cs typeface="Arial"/>
                <a:sym typeface="Arial"/>
              </a:rPr>
              <a:t>No local</a:t>
            </a:r>
            <a:r>
              <a:rPr lang="pt-BR" sz="1100" dirty="0">
                <a:latin typeface="Arial"/>
                <a:ea typeface="Arial"/>
                <a:cs typeface="Arial"/>
                <a:sym typeface="Arial"/>
              </a:rPr>
              <a:t>: a implantação de recursos no local, usando ferramentas de gerenciamento de virtualização e recursos, às vezes é chamada de </a:t>
            </a:r>
            <a:r>
              <a:rPr lang="pt-BR" sz="1100" i="1" u="none" dirty="0">
                <a:latin typeface="Arial"/>
                <a:ea typeface="Arial"/>
                <a:cs typeface="Arial"/>
                <a:sym typeface="Arial"/>
              </a:rPr>
              <a:t>nuvem privada</a:t>
            </a:r>
            <a:r>
              <a:rPr lang="pt-BR" sz="1100" dirty="0">
                <a:latin typeface="Arial"/>
                <a:ea typeface="Arial"/>
                <a:cs typeface="Arial"/>
                <a:sym typeface="Arial"/>
              </a:rPr>
              <a:t>. A implantação no local não oferece muitos dos benefícios da computação em nuvem, mas, às vezes, é mais adequada devido à sua capacidade de oferecer </a:t>
            </a:r>
            <a:r>
              <a:rPr lang="pt-BR" sz="1100" u="sng" dirty="0">
                <a:solidFill>
                  <a:schemeClr val="hlink"/>
                </a:solidFill>
                <a:latin typeface="Arial"/>
                <a:ea typeface="Arial"/>
                <a:cs typeface="Arial"/>
                <a:sym typeface="Arial"/>
                <a:hlinkClick r:id="rId4"/>
              </a:rPr>
              <a:t>recursos dedicados</a:t>
            </a:r>
            <a:r>
              <a:rPr lang="pt-BR" sz="1100" dirty="0">
                <a:latin typeface="Arial"/>
                <a:ea typeface="Arial"/>
                <a:cs typeface="Arial"/>
                <a:sym typeface="Arial"/>
              </a:rPr>
              <a:t>. Na maioria dos casos, este modelo de implantação é igual à infraestrutura de TI antiga, mas também pode usar tecnologias de gerenciamento e virtualização de aplicativos </a:t>
            </a:r>
            <a:r>
              <a:rPr lang="pt-BR" sz="1100" u="none" dirty="0">
                <a:latin typeface="Arial"/>
                <a:ea typeface="Arial"/>
                <a:cs typeface="Arial"/>
                <a:sym typeface="Arial"/>
              </a:rPr>
              <a:t>para</a:t>
            </a:r>
            <a:r>
              <a:rPr lang="pt-BR" sz="1100" dirty="0">
                <a:latin typeface="Arial"/>
                <a:ea typeface="Arial"/>
                <a:cs typeface="Arial"/>
                <a:sym typeface="Arial"/>
              </a:rPr>
              <a:t> aumentar a utilização de recursos.</a:t>
            </a:r>
            <a:endParaRPr sz="1100"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35683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Há muitas semelhanças entre a AWS e o espaço tradicional de TI local:</a:t>
            </a:r>
            <a:endParaRPr/>
          </a:p>
          <a:p>
            <a:pPr marL="171450" marR="0" lvl="0" indent="-171450" algn="l" rtl="0">
              <a:lnSpc>
                <a:spcPct val="100000"/>
              </a:lnSpc>
              <a:spcBef>
                <a:spcPts val="600"/>
              </a:spcBef>
              <a:spcAft>
                <a:spcPts val="0"/>
              </a:spcAft>
              <a:buClr>
                <a:schemeClr val="dk1"/>
              </a:buClr>
              <a:buSzPts val="1100"/>
              <a:buFont typeface="Arial"/>
              <a:buChar char="•"/>
            </a:pPr>
            <a:r>
              <a:rPr lang="pt-BR" sz="1100">
                <a:latin typeface="Arial"/>
                <a:ea typeface="Arial"/>
                <a:cs typeface="Arial"/>
                <a:sym typeface="Arial"/>
              </a:rPr>
              <a:t>Os grupos de segurança da AWS, as listas de controle de acesso à rede (Network ACLs) e o AWS Identity and Access Management (IAM) são semelhantes a firewalls, listas de controle de acesso (ACLs) e administradores.</a:t>
            </a:r>
            <a:endParaRPr/>
          </a:p>
          <a:p>
            <a:pPr marL="171450" marR="0" lvl="0" indent="-171450" algn="l" rtl="0">
              <a:lnSpc>
                <a:spcPct val="100000"/>
              </a:lnSpc>
              <a:spcBef>
                <a:spcPts val="600"/>
              </a:spcBef>
              <a:spcAft>
                <a:spcPts val="0"/>
              </a:spcAft>
              <a:buClr>
                <a:schemeClr val="dk1"/>
              </a:buClr>
              <a:buSzPts val="1100"/>
              <a:buFont typeface="Arial"/>
              <a:buChar char="•"/>
            </a:pPr>
            <a:r>
              <a:rPr lang="pt-BR" sz="1100">
                <a:latin typeface="Arial"/>
                <a:ea typeface="Arial"/>
                <a:cs typeface="Arial"/>
                <a:sym typeface="Arial"/>
              </a:rPr>
              <a:t>O Elastic Load Balancing e a Amazon Virtual Private Cloud (Amazon VPC) são semelhantes a roteadores, pipelines de rede e switches.</a:t>
            </a:r>
            <a:endParaRPr/>
          </a:p>
          <a:p>
            <a:pPr marL="171450" marR="0" lvl="0" indent="-171450" algn="l" rtl="0">
              <a:lnSpc>
                <a:spcPct val="100000"/>
              </a:lnSpc>
              <a:spcBef>
                <a:spcPts val="600"/>
              </a:spcBef>
              <a:spcAft>
                <a:spcPts val="0"/>
              </a:spcAft>
              <a:buClr>
                <a:schemeClr val="dk1"/>
              </a:buClr>
              <a:buSzPts val="1100"/>
              <a:buFont typeface="Arial"/>
              <a:buChar char="•"/>
            </a:pPr>
            <a:r>
              <a:rPr lang="pt-BR" sz="1100">
                <a:latin typeface="Arial"/>
                <a:ea typeface="Arial"/>
                <a:cs typeface="Arial"/>
                <a:sym typeface="Arial"/>
              </a:rPr>
              <a:t>As instâncias de Imagens de máquina da Amazon (AMIs) e do Amazon Elastic Compute Cloud (Amazon EC2) são semelhantes aos servidores locais.</a:t>
            </a:r>
            <a:endParaRPr/>
          </a:p>
          <a:p>
            <a:pPr marL="171450" marR="0" lvl="0" indent="-171450" algn="l" rtl="0">
              <a:lnSpc>
                <a:spcPct val="100000"/>
              </a:lnSpc>
              <a:spcBef>
                <a:spcPts val="600"/>
              </a:spcBef>
              <a:spcAft>
                <a:spcPts val="0"/>
              </a:spcAft>
              <a:buClr>
                <a:schemeClr val="dk1"/>
              </a:buClr>
              <a:buSzPts val="1100"/>
              <a:buFont typeface="Arial"/>
              <a:buChar char="•"/>
            </a:pPr>
            <a:r>
              <a:rPr lang="pt-BR" sz="1100">
                <a:latin typeface="Arial"/>
                <a:ea typeface="Arial"/>
                <a:cs typeface="Arial"/>
                <a:sym typeface="Arial"/>
              </a:rPr>
              <a:t>O Amazon Elastic Block Store (Amazon EBS), o Amazon Elastic File System (Amazon EFS), o Amazon Simple Storage Service (Amazon S3) e o Amazon Relational Database Service (Amazon RDS) são semelhantes ao armazenamento de conexão direta (DAS), redes de área de armazenamento (SAN), armazenamento conectado à rede (NAS) e um serviço de gerenciamento de banco de dados relacional (RDBMS).</a:t>
            </a:r>
            <a:endParaRPr/>
          </a:p>
          <a:p>
            <a:pPr marL="0" marR="0" lvl="0" indent="0" algn="l" rtl="0">
              <a:lnSpc>
                <a:spcPct val="100000"/>
              </a:lnSpc>
              <a:spcBef>
                <a:spcPts val="600"/>
              </a:spcBef>
              <a:spcAft>
                <a:spcPts val="0"/>
              </a:spcAft>
              <a:buClr>
                <a:schemeClr val="dk1"/>
              </a:buClr>
              <a:buSzPts val="1100"/>
              <a:buFont typeface="Calibri"/>
              <a:buNone/>
            </a:pPr>
            <a:endParaRPr sz="1100">
              <a:latin typeface="Arial"/>
              <a:ea typeface="Arial"/>
              <a:cs typeface="Arial"/>
              <a:sym typeface="Arial"/>
            </a:endParaRPr>
          </a:p>
          <a:p>
            <a:pPr marL="0" marR="0" lvl="0" indent="0" algn="l" rtl="0">
              <a:lnSpc>
                <a:spcPct val="100000"/>
              </a:lnSpc>
              <a:spcBef>
                <a:spcPts val="600"/>
              </a:spcBef>
              <a:spcAft>
                <a:spcPts val="0"/>
              </a:spcAft>
              <a:buClr>
                <a:schemeClr val="dk1"/>
              </a:buClr>
              <a:buSzPts val="1100"/>
              <a:buFont typeface="Arial"/>
              <a:buNone/>
            </a:pPr>
            <a:r>
              <a:rPr lang="pt-BR" sz="1100">
                <a:latin typeface="Arial"/>
                <a:ea typeface="Arial"/>
                <a:cs typeface="Arial"/>
                <a:sym typeface="Arial"/>
              </a:rPr>
              <a:t>Com os serviços e recursos da AWS, você pode fazer quase tudo o que deseja com um datacenter tradicional.</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7" name="Google Shape;587;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Algumas das principais lições desta seção do módulo são:</a:t>
            </a:r>
            <a:endParaRPr sz="1100">
              <a:solidFill>
                <a:srgbClr val="000000"/>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O termo “computação em nuvem” se refere à entrega de recursos de TI sob demanda por meio da Internet, com pagamento conforme o uso.</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A computação em nuvem permite pensar em sua infraestrutura (e usá-la) como software.</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Existem três modelos de serviços em nuvem: IaaS, PaaS e SaaS.</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Existem três modelos de implantação em nuvem: nuvem, híbrida e no local (ou nuvem privada).</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Existem muitos serviços parecidos com os da AWS para o espaço de TI tradicional, no local.</a:t>
            </a:r>
            <a:endParaRPr/>
          </a:p>
          <a:p>
            <a:pPr marL="171450" lvl="0" indent="-101600" algn="l" rtl="0">
              <a:spcBef>
                <a:spcPts val="0"/>
              </a:spcBef>
              <a:spcAft>
                <a:spcPts val="0"/>
              </a:spcAft>
              <a:buClr>
                <a:schemeClr val="dk1"/>
              </a:buClr>
              <a:buSzPts val="1100"/>
              <a:buFont typeface="Arial"/>
              <a:buNone/>
            </a:pPr>
            <a:endParaRPr sz="1100">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39524283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38006014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21141673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9" name="Google Shape;409;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Este módulo aborda os seguintes tópicos: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Introdução à computação em nuvem</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Vantagens da computação em nuvem</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Introdução à Amazon Web Services (AWS)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AWS Cloud Adoption Framework (AWS CAF)</a:t>
            </a:r>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Por fim, você deverá concluir um teste de conhecimento que será usado para testar sua compreensão dos principais conceitos </a:t>
            </a:r>
            <a:r>
              <a:rPr lang="pt-BR" sz="1100" u="none">
                <a:solidFill>
                  <a:schemeClr val="dk1"/>
                </a:solidFill>
                <a:latin typeface="Arial"/>
                <a:ea typeface="Arial"/>
                <a:cs typeface="Arial"/>
                <a:sym typeface="Arial"/>
              </a:rPr>
              <a:t>abordados </a:t>
            </a:r>
            <a:r>
              <a:rPr lang="pt-BR" sz="1100">
                <a:solidFill>
                  <a:schemeClr val="dk1"/>
                </a:solidFill>
                <a:latin typeface="Arial"/>
                <a:ea typeface="Arial"/>
                <a:cs typeface="Arial"/>
                <a:sym typeface="Arial"/>
              </a:rPr>
              <a:t>neste módulo.</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21752796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33948070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6" name="Google Shape;596;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Seção 2: Vantagens da computação em nuvem</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Por que tantas empresas estão interessadas em migrar para a nuvem? Esta seção apresenta seis vantagens da computação em nuvem.</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3" name="Google Shape;463;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452559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3" name="Google Shape;463;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151743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3" name="Google Shape;603;p15:notes"/>
          <p:cNvSpPr txBox="1">
            <a:spLocks noGrp="1"/>
          </p:cNvSpPr>
          <p:nvPr>
            <p:ph type="body" idx="1"/>
          </p:nvPr>
        </p:nvSpPr>
        <p:spPr>
          <a:xfrm>
            <a:off x="731524" y="4560572"/>
            <a:ext cx="5486400" cy="392169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b="1">
                <a:latin typeface="Arial"/>
                <a:ea typeface="Arial"/>
                <a:cs typeface="Arial"/>
                <a:sym typeface="Arial"/>
              </a:rPr>
              <a:t>Vantagem 1 – Troque despesas de capital por despesas variáveis</a:t>
            </a:r>
            <a:r>
              <a:rPr lang="pt-BR" sz="1100" b="0" i="0">
                <a:solidFill>
                  <a:schemeClr val="dk1"/>
                </a:solidFill>
                <a:latin typeface="Arial"/>
                <a:ea typeface="Arial"/>
                <a:cs typeface="Arial"/>
                <a:sym typeface="Arial"/>
              </a:rPr>
              <a:t>: as </a:t>
            </a:r>
            <a:r>
              <a:rPr lang="pt-BR" sz="1100" i="1">
                <a:solidFill>
                  <a:schemeClr val="dk1"/>
                </a:solidFill>
                <a:latin typeface="Arial"/>
                <a:ea typeface="Arial"/>
                <a:cs typeface="Arial"/>
                <a:sym typeface="Arial"/>
              </a:rPr>
              <a:t>despesas de capital (capex)</a:t>
            </a:r>
            <a:r>
              <a:rPr lang="pt-BR" sz="1100">
                <a:solidFill>
                  <a:schemeClr val="dk1"/>
                </a:solidFill>
                <a:latin typeface="Arial"/>
                <a:ea typeface="Arial"/>
                <a:cs typeface="Arial"/>
                <a:sym typeface="Arial"/>
              </a:rPr>
              <a:t> são os fundos </a:t>
            </a:r>
            <a:r>
              <a:rPr lang="pt-BR" sz="1100" u="none" strike="noStrike">
                <a:solidFill>
                  <a:schemeClr val="dk1"/>
                </a:solidFill>
                <a:latin typeface="Arial"/>
                <a:ea typeface="Arial"/>
                <a:cs typeface="Arial"/>
                <a:sym typeface="Arial"/>
              </a:rPr>
              <a:t>que </a:t>
            </a:r>
            <a:r>
              <a:rPr lang="pt-BR" sz="1100" u="none">
                <a:solidFill>
                  <a:schemeClr val="dk1"/>
                </a:solidFill>
                <a:latin typeface="Arial"/>
                <a:ea typeface="Arial"/>
                <a:cs typeface="Arial"/>
                <a:sym typeface="Arial"/>
              </a:rPr>
              <a:t>uma empresa usa </a:t>
            </a:r>
            <a:r>
              <a:rPr lang="pt-BR" sz="1100">
                <a:solidFill>
                  <a:schemeClr val="dk1"/>
                </a:solidFill>
                <a:latin typeface="Arial"/>
                <a:ea typeface="Arial"/>
                <a:cs typeface="Arial"/>
                <a:sym typeface="Arial"/>
              </a:rPr>
              <a:t>para adquirir, atualizar e manter ativos físicos, como propriedades, edifícios industriais ou equipamentos. </a:t>
            </a:r>
            <a:r>
              <a:rPr lang="pt-BR" sz="1100" u="none">
                <a:solidFill>
                  <a:schemeClr val="dk1"/>
                </a:solidFill>
                <a:latin typeface="Arial"/>
                <a:ea typeface="Arial"/>
                <a:cs typeface="Arial"/>
                <a:sym typeface="Arial"/>
              </a:rPr>
              <a:t>Você se lembra </a:t>
            </a:r>
            <a:r>
              <a:rPr lang="pt-BR" sz="1100">
                <a:solidFill>
                  <a:schemeClr val="dk1"/>
                </a:solidFill>
                <a:latin typeface="Arial"/>
                <a:ea typeface="Arial"/>
                <a:cs typeface="Arial"/>
                <a:sym typeface="Arial"/>
              </a:rPr>
              <a:t>do exemplo de datacenter no modelo de computação tradicional em que era necessário colocar em rack e empilhar o hardware e, em seguida, gerenciar tudo isso? É necessário pagar por tudo no datacenter, e não importa se você não tiver usado tudo.</a:t>
            </a:r>
            <a:endParaRPr/>
          </a:p>
          <a:p>
            <a:pPr marL="0" lvl="0" indent="0" algn="l" rtl="0">
              <a:spcBef>
                <a:spcPts val="600"/>
              </a:spcBef>
              <a:spcAft>
                <a:spcPts val="0"/>
              </a:spcAft>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Por outro lado, uma </a:t>
            </a:r>
            <a:r>
              <a:rPr lang="pt-BR" sz="1100" i="1">
                <a:solidFill>
                  <a:schemeClr val="dk1"/>
                </a:solidFill>
                <a:latin typeface="Arial"/>
                <a:ea typeface="Arial"/>
                <a:cs typeface="Arial"/>
                <a:sym typeface="Arial"/>
              </a:rPr>
              <a:t>despesa variável</a:t>
            </a:r>
            <a:r>
              <a:rPr lang="pt-BR" sz="1100">
                <a:solidFill>
                  <a:schemeClr val="dk1"/>
                </a:solidFill>
                <a:latin typeface="Arial"/>
                <a:ea typeface="Arial"/>
                <a:cs typeface="Arial"/>
                <a:sym typeface="Arial"/>
              </a:rPr>
              <a:t> é aquela que </a:t>
            </a:r>
            <a:r>
              <a:rPr lang="pt-BR" sz="1100" u="none">
                <a:solidFill>
                  <a:schemeClr val="dk1"/>
                </a:solidFill>
                <a:latin typeface="Arial"/>
                <a:ea typeface="Arial"/>
                <a:cs typeface="Arial"/>
                <a:sym typeface="Arial"/>
              </a:rPr>
              <a:t>pode ser alterada ou evitada facilmente</a:t>
            </a:r>
            <a:r>
              <a:rPr lang="pt-BR" sz="1100">
                <a:solidFill>
                  <a:schemeClr val="dk1"/>
                </a:solidFill>
                <a:latin typeface="Arial"/>
                <a:ea typeface="Arial"/>
                <a:cs typeface="Arial"/>
                <a:sym typeface="Arial"/>
              </a:rPr>
              <a:t>. </a:t>
            </a:r>
            <a:r>
              <a:rPr lang="pt-BR" sz="1100">
                <a:latin typeface="Arial"/>
                <a:ea typeface="Arial"/>
                <a:cs typeface="Arial"/>
                <a:sym typeface="Arial"/>
              </a:rPr>
              <a:t>Em vez de investir substancialmente em datacenters e servidores antes de saber como eles serão usados, você pode pagar somente quando consome recursos e somente pela quantidade consumida. </a:t>
            </a:r>
            <a:r>
              <a:rPr lang="pt-BR" sz="1100" u="none">
                <a:solidFill>
                  <a:schemeClr val="dk1"/>
                </a:solidFill>
                <a:latin typeface="Arial"/>
                <a:ea typeface="Arial"/>
                <a:cs typeface="Arial"/>
                <a:sym typeface="Arial"/>
              </a:rPr>
              <a:t>Assim,</a:t>
            </a:r>
            <a:r>
              <a:rPr lang="pt-BR" sz="1100">
                <a:solidFill>
                  <a:schemeClr val="dk1"/>
                </a:solidFill>
                <a:latin typeface="Arial"/>
                <a:ea typeface="Arial"/>
                <a:cs typeface="Arial"/>
                <a:sym typeface="Arial"/>
              </a:rPr>
              <a:t> você economiza dinheiro em tecnologia. A computação em nuvem também permite que você se adapte a novos aplicativos com o espaço necessário em minutos, em vez de semanas ou dias. A manutenção é reduzida, o que permite que </a:t>
            </a:r>
            <a:r>
              <a:rPr lang="pt-BR" sz="1100" u="none" strike="noStrike">
                <a:solidFill>
                  <a:schemeClr val="dk1"/>
                </a:solidFill>
                <a:latin typeface="Arial"/>
                <a:ea typeface="Arial"/>
                <a:cs typeface="Arial"/>
                <a:sym typeface="Arial"/>
              </a:rPr>
              <a:t>você se concentre mais </a:t>
            </a:r>
            <a:r>
              <a:rPr lang="pt-BR" sz="1100">
                <a:solidFill>
                  <a:schemeClr val="dk1"/>
                </a:solidFill>
                <a:latin typeface="Arial"/>
                <a:ea typeface="Arial"/>
                <a:cs typeface="Arial"/>
                <a:sym typeface="Arial"/>
              </a:rPr>
              <a:t>nos principais objetivos da sua empresa.</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6" name="Google Shape;616;p16:notes"/>
          <p:cNvSpPr txBox="1">
            <a:spLocks noGrp="1"/>
          </p:cNvSpPr>
          <p:nvPr>
            <p:ph type="body" idx="1"/>
          </p:nvPr>
        </p:nvSpPr>
        <p:spPr>
          <a:xfrm>
            <a:off x="731524" y="4560572"/>
            <a:ext cx="5486400" cy="392169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b="1" dirty="0">
                <a:latin typeface="Arial"/>
                <a:ea typeface="Arial"/>
                <a:cs typeface="Arial"/>
                <a:sym typeface="Arial"/>
              </a:rPr>
              <a:t>Vantagem 2 – Beneficie-se da grande economia de escala</a:t>
            </a:r>
            <a:r>
              <a:rPr lang="pt-BR" sz="1100" dirty="0">
                <a:latin typeface="Arial"/>
                <a:ea typeface="Arial"/>
                <a:cs typeface="Arial"/>
                <a:sym typeface="Arial"/>
              </a:rPr>
              <a:t>: o uso da computação em nuvem permite obter um custo variável inferior ao de ambientes locais. Considerando que o uso de centenas de milhares de clientes é agregado na nuvem, provedores como a AWS conseguem obter economias de escala maiores, resultando em preços mais baixos com pagamento conforme o uso.</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6" name="Google Shape;636;p17:notes"/>
          <p:cNvSpPr txBox="1">
            <a:spLocks noGrp="1"/>
          </p:cNvSpPr>
          <p:nvPr>
            <p:ph type="body" idx="1"/>
          </p:nvPr>
        </p:nvSpPr>
        <p:spPr>
          <a:xfrm>
            <a:off x="731524" y="4560572"/>
            <a:ext cx="5486400" cy="392169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b="1">
                <a:latin typeface="Arial"/>
                <a:ea typeface="Arial"/>
                <a:cs typeface="Arial"/>
                <a:sym typeface="Arial"/>
              </a:rPr>
              <a:t>Vantagem 3 – Pare de tentar adivinhar a capacidade</a:t>
            </a:r>
            <a:r>
              <a:rPr lang="pt-BR" sz="1100">
                <a:latin typeface="Arial"/>
                <a:ea typeface="Arial"/>
                <a:cs typeface="Arial"/>
                <a:sym typeface="Arial"/>
              </a:rPr>
              <a:t>: pare de tentar adivinhar quanta capacidade de infraestrutura é necessária. Quando você toma uma decisão de capacidade antes de </a:t>
            </a:r>
            <a:r>
              <a:rPr lang="pt-BR" sz="1100" u="none">
                <a:latin typeface="Arial"/>
                <a:ea typeface="Arial"/>
                <a:cs typeface="Arial"/>
                <a:sym typeface="Arial"/>
              </a:rPr>
              <a:t>implantar </a:t>
            </a:r>
            <a:r>
              <a:rPr lang="pt-BR" sz="1100">
                <a:latin typeface="Arial"/>
                <a:ea typeface="Arial"/>
                <a:cs typeface="Arial"/>
                <a:sym typeface="Arial"/>
              </a:rPr>
              <a:t>um aplicativo, muitas vezes tem recursos ociosos caros ou lida com capacidade limitada. Com a computação em nuvem, esses problemas são resolvidos. Você pode acessar a quantidade que quiser e ajustar a escala conforme a necessidade em poucos minutos.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4" name="Google Shape;654;p18:notes"/>
          <p:cNvSpPr txBox="1">
            <a:spLocks noGrp="1"/>
          </p:cNvSpPr>
          <p:nvPr>
            <p:ph type="body" idx="1"/>
          </p:nvPr>
        </p:nvSpPr>
        <p:spPr>
          <a:xfrm>
            <a:off x="731523" y="4560572"/>
            <a:ext cx="5486401" cy="392169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b="1">
                <a:latin typeface="Arial"/>
                <a:ea typeface="Arial"/>
                <a:cs typeface="Arial"/>
                <a:sym typeface="Arial"/>
              </a:rPr>
              <a:t>Vantagem 4 – Aumente a velocidade e a agilidade</a:t>
            </a:r>
            <a:r>
              <a:rPr lang="pt-BR" sz="1100">
                <a:latin typeface="Arial"/>
                <a:ea typeface="Arial"/>
                <a:cs typeface="Arial"/>
                <a:sym typeface="Arial"/>
              </a:rPr>
              <a:t>: no ambiente de computação em nuvem, recursos adicionais de TI estão ao seu alcance com apenas um clique, e isso significa que o tempo necessário para disponibilizar estes recursos aos desenvolvedores passa de semanas para poucos minutos. </a:t>
            </a:r>
            <a:r>
              <a:rPr lang="pt-BR" sz="1100" u="none">
                <a:latin typeface="Arial"/>
                <a:ea typeface="Arial"/>
                <a:cs typeface="Arial"/>
                <a:sym typeface="Arial"/>
              </a:rPr>
              <a:t>O resultado é</a:t>
            </a:r>
            <a:r>
              <a:rPr lang="pt-BR" sz="1100">
                <a:latin typeface="Arial"/>
                <a:ea typeface="Arial"/>
                <a:cs typeface="Arial"/>
                <a:sym typeface="Arial"/>
              </a:rPr>
              <a:t> um aumento substancial na agilidade da organização, pois o custo e o tempo </a:t>
            </a:r>
            <a:r>
              <a:rPr lang="pt-BR" sz="1100" u="none">
                <a:latin typeface="Arial"/>
                <a:ea typeface="Arial"/>
                <a:cs typeface="Arial"/>
                <a:sym typeface="Arial"/>
              </a:rPr>
              <a:t>necessários</a:t>
            </a:r>
            <a:r>
              <a:rPr lang="pt-BR" sz="1100">
                <a:latin typeface="Arial"/>
                <a:ea typeface="Arial"/>
                <a:cs typeface="Arial"/>
                <a:sym typeface="Arial"/>
              </a:rPr>
              <a:t> para testar e desenvolver </a:t>
            </a:r>
            <a:r>
              <a:rPr lang="pt-BR" sz="1100" u="none">
                <a:latin typeface="Arial"/>
                <a:ea typeface="Arial"/>
                <a:cs typeface="Arial"/>
                <a:sym typeface="Arial"/>
              </a:rPr>
              <a:t>são</a:t>
            </a:r>
            <a:r>
              <a:rPr lang="pt-BR" sz="1100">
                <a:latin typeface="Arial"/>
                <a:ea typeface="Arial"/>
                <a:cs typeface="Arial"/>
                <a:sym typeface="Arial"/>
              </a:rPr>
              <a:t> consideravelmente menores.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0" name="Google Shape;670;p19:notes"/>
          <p:cNvSpPr txBox="1">
            <a:spLocks noGrp="1"/>
          </p:cNvSpPr>
          <p:nvPr>
            <p:ph type="body" idx="1"/>
          </p:nvPr>
        </p:nvSpPr>
        <p:spPr>
          <a:xfrm>
            <a:off x="731524" y="4560572"/>
            <a:ext cx="5486400" cy="392169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b="1">
                <a:latin typeface="Arial"/>
                <a:ea typeface="Arial"/>
                <a:cs typeface="Arial"/>
                <a:sym typeface="Arial"/>
              </a:rPr>
              <a:t>Vantagem 5 – Pare de gastar dinheiro na execução e manutenção de datacenters</a:t>
            </a:r>
            <a:r>
              <a:rPr lang="pt-BR" sz="1100">
                <a:latin typeface="Arial"/>
                <a:ea typeface="Arial"/>
                <a:cs typeface="Arial"/>
                <a:sym typeface="Arial"/>
              </a:rPr>
              <a:t>: concentre-se em projetos que diferenciam sua empresa, em vez de se concentrar na infraestrutura. A computação em nuvem permite que você se concentre em seus clientes, </a:t>
            </a:r>
            <a:r>
              <a:rPr lang="pt-BR" sz="1100" u="none">
                <a:latin typeface="Arial"/>
                <a:ea typeface="Arial"/>
                <a:cs typeface="Arial"/>
                <a:sym typeface="Arial"/>
              </a:rPr>
              <a:t>e não no trabalho pesado</a:t>
            </a:r>
            <a:r>
              <a:rPr lang="pt-BR" sz="1100">
                <a:latin typeface="Arial"/>
                <a:ea typeface="Arial"/>
                <a:cs typeface="Arial"/>
                <a:sym typeface="Arial"/>
              </a:rPr>
              <a:t> de instalar racks, empilhar e alimentar os servidores.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0" name="Google Shape;42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Depois de concluir este módulo, você deverá ser capaz de:</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Definir diferentes tipos de computação em nuvem</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Descrever seis vantagens da computação em nuvem</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Reconhecer as principais categorias dos serviços da AWS e os principais serviços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Analisar o AWS Cloud Adoption Framework (AWS CAF)</a:t>
            </a:r>
            <a:endParaRPr sz="1100">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2" name="Google Shape;702;p20:notes"/>
          <p:cNvSpPr txBox="1">
            <a:spLocks noGrp="1"/>
          </p:cNvSpPr>
          <p:nvPr>
            <p:ph type="body" idx="1"/>
          </p:nvPr>
        </p:nvSpPr>
        <p:spPr>
          <a:xfrm>
            <a:off x="731524" y="4560572"/>
            <a:ext cx="5486400" cy="392169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b="1">
                <a:latin typeface="Arial"/>
                <a:ea typeface="Arial"/>
                <a:cs typeface="Arial"/>
                <a:sym typeface="Arial"/>
              </a:rPr>
              <a:t>Vantagem 6 – Tenha alcance global em minutos</a:t>
            </a:r>
            <a:r>
              <a:rPr lang="pt-BR" sz="1100">
                <a:latin typeface="Arial"/>
                <a:ea typeface="Arial"/>
                <a:cs typeface="Arial"/>
                <a:sym typeface="Arial"/>
              </a:rPr>
              <a:t>: implante aplicativos com facilidade em várias regiões da AWS no mundo com apenas alguns cliques. </a:t>
            </a:r>
            <a:r>
              <a:rPr lang="pt-BR" sz="1100" u="none">
                <a:latin typeface="Arial"/>
                <a:ea typeface="Arial"/>
                <a:cs typeface="Arial"/>
                <a:sym typeface="Arial"/>
              </a:rPr>
              <a:t>Como resultado</a:t>
            </a:r>
            <a:r>
              <a:rPr lang="pt-BR" sz="1100" u="sng">
                <a:latin typeface="Arial"/>
                <a:ea typeface="Arial"/>
                <a:cs typeface="Arial"/>
                <a:sym typeface="Arial"/>
              </a:rPr>
              <a:t>,</a:t>
            </a:r>
            <a:r>
              <a:rPr lang="pt-BR" sz="1100">
                <a:latin typeface="Arial"/>
                <a:ea typeface="Arial"/>
                <a:cs typeface="Arial"/>
                <a:sym typeface="Arial"/>
              </a:rPr>
              <a:t> você pode oferecer latência menor e experiência melhor aos clientes com simplicidade e custo mínimo.</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6" name="Google Shape;726;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As principais lições desta seção do módulo incluem as seis vantagens da computação em nuvem:</a:t>
            </a:r>
            <a:endParaRPr sz="1100">
              <a:solidFill>
                <a:srgbClr val="000000"/>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Troque despesas de capital por despesas variáveis</a:t>
            </a:r>
            <a:endParaRPr sz="1100" strike="sngStrike">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Grande economia de escala</a:t>
            </a:r>
            <a:endParaRPr sz="1100" strike="sngStrike">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Pare de tentar adivinhar a capacidade</a:t>
            </a:r>
            <a:endParaRPr sz="1100" strike="sngStrike">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Aumente a velocidade e a agilidade</a:t>
            </a:r>
            <a:endParaRPr sz="1100" strike="sngStrike">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Pare de gastar dinheiro com a operação e manutenção de datacenters</a:t>
            </a:r>
            <a:endParaRPr sz="1100" strike="sngStrike">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Tenha alcance global em minutos</a:t>
            </a:r>
            <a:endParaRPr sz="1100" strike="sngStrike">
              <a:latin typeface="Arial"/>
              <a:ea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28611814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238804679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28581813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11552625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2998197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5" name="Google Shape;735;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Seção 3: Introdução à Amazon Web Services (AWS)</a:t>
            </a:r>
            <a:endParaRPr sz="1100">
              <a:solidFill>
                <a:schemeClr val="dk1"/>
              </a:solidFill>
              <a:latin typeface="Arial"/>
              <a:ea typeface="Arial"/>
              <a:cs typeface="Arial"/>
              <a:sym typeface="Aria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2" name="Google Shape;742;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Em geral, um serviço web é qualquer software disponibilizado pela Internet ou em redes privadas (intranet). Um serviço web usa um formato padronizado, como Extensible Markup Language (XML) ou JavaScript Object Notation (JSON), para a solicitação e a resposta de uma interação de interface de programação de aplicativos (API). Ele não está vinculado a nenhum sistema operacional ou linguagem de programação. Ele é autodescritivo por meio de um arquivo de definição de interface e é detectável.</a:t>
            </a:r>
            <a:endParaRPr/>
          </a:p>
          <a:p>
            <a:pPr marL="171450" lvl="0" indent="-104775" algn="l" rtl="0">
              <a:spcBef>
                <a:spcPts val="0"/>
              </a:spcBef>
              <a:spcAft>
                <a:spcPts val="0"/>
              </a:spcAft>
              <a:buClr>
                <a:schemeClr val="dk1"/>
              </a:buClr>
              <a:buSzPts val="1050"/>
              <a:buFont typeface="Arial"/>
              <a:buNone/>
            </a:pPr>
            <a:endParaRPr sz="1050">
              <a:latin typeface="Arial"/>
              <a:ea typeface="Arial"/>
              <a:cs typeface="Arial"/>
              <a:sym typeface="Aria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1" name="Google Shape;761;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050">
                <a:solidFill>
                  <a:schemeClr val="dk1"/>
                </a:solidFill>
                <a:latin typeface="Arial"/>
                <a:ea typeface="Arial"/>
                <a:cs typeface="Arial"/>
                <a:sym typeface="Arial"/>
              </a:rPr>
              <a:t>A Amazon Web Services (AWS) é uma plataforma de nuvem segura que oferece um amplo conjunto de produtos globais baseados na nuvem. Como esses produtos são entregues pela Internet, você tem acesso sob demanda aos recursos de computação, armazenamento, rede, banco de dados e outros recursos de TI que podem ser necessários para seus projetos, bem como às ferramentas para gerenciá-los. É possível provisionar e executar imediatamente os recursos da AWS. Os recursos ficam prontos para uso em minutos.</a:t>
            </a:r>
            <a:endParaRPr sz="1050">
              <a:solidFill>
                <a:schemeClr val="dk1"/>
              </a:solidFill>
              <a:latin typeface="Arial"/>
              <a:ea typeface="Arial"/>
              <a:cs typeface="Arial"/>
              <a:sym typeface="Arial"/>
            </a:endParaRPr>
          </a:p>
          <a:p>
            <a:pPr marL="0" lvl="0" indent="0" algn="l" rtl="0">
              <a:spcBef>
                <a:spcPts val="0"/>
              </a:spcBef>
              <a:spcAft>
                <a:spcPts val="0"/>
              </a:spcAft>
              <a:buNone/>
            </a:pPr>
            <a:endParaRPr sz="1050">
              <a:solidFill>
                <a:schemeClr val="dk1"/>
              </a:solidFill>
              <a:latin typeface="Arial"/>
              <a:ea typeface="Arial"/>
              <a:cs typeface="Arial"/>
              <a:sym typeface="Arial"/>
            </a:endParaRPr>
          </a:p>
          <a:p>
            <a:pPr marL="0" lvl="0" indent="0" algn="l" rtl="0">
              <a:spcBef>
                <a:spcPts val="0"/>
              </a:spcBef>
              <a:spcAft>
                <a:spcPts val="0"/>
              </a:spcAft>
              <a:buNone/>
            </a:pPr>
            <a:r>
              <a:rPr lang="pt-BR" sz="1050">
                <a:solidFill>
                  <a:schemeClr val="dk1"/>
                </a:solidFill>
                <a:latin typeface="Arial"/>
                <a:ea typeface="Arial"/>
                <a:cs typeface="Arial"/>
                <a:sym typeface="Arial"/>
              </a:rPr>
              <a:t>A AWS oferece flexibilidade. Seu ambiente da AWS pode ser reconfigurado e atualizado sob demanda e sua escala pode ser aumentada ou reduzida automaticamente para atender aos padrões de uso e otimizar gastos, ou o ambiente pode ser encerrado temporariamente ou permanentemente. O faturamento dos serviços da AWS deixa de ser uma despesa de capital e torna-se uma despesa operacional.</a:t>
            </a:r>
            <a:endParaRPr/>
          </a:p>
          <a:p>
            <a:pPr marL="0" lvl="0" indent="0" algn="l" rtl="0">
              <a:spcBef>
                <a:spcPts val="0"/>
              </a:spcBef>
              <a:spcAft>
                <a:spcPts val="0"/>
              </a:spcAft>
              <a:buNone/>
            </a:pPr>
            <a:endParaRPr sz="1050">
              <a:solidFill>
                <a:schemeClr val="dk1"/>
              </a:solidFill>
              <a:latin typeface="Arial"/>
              <a:ea typeface="Arial"/>
              <a:cs typeface="Arial"/>
              <a:sym typeface="Arial"/>
            </a:endParaRPr>
          </a:p>
          <a:p>
            <a:pPr marL="0" lvl="0" indent="0" algn="l" rtl="0">
              <a:spcBef>
                <a:spcPts val="0"/>
              </a:spcBef>
              <a:spcAft>
                <a:spcPts val="0"/>
              </a:spcAft>
              <a:buNone/>
            </a:pPr>
            <a:r>
              <a:rPr lang="pt-BR" sz="1050">
                <a:solidFill>
                  <a:schemeClr val="dk1"/>
                </a:solidFill>
                <a:latin typeface="Arial"/>
                <a:ea typeface="Arial"/>
                <a:cs typeface="Arial"/>
                <a:sym typeface="Arial"/>
              </a:rPr>
              <a:t>Os serviços da AWS são projetados para funcionar juntos e oferecer suporte a praticamente qualquer tipo de aplicativo ou carga de trabalho. Pense nesses serviços </a:t>
            </a:r>
            <a:r>
              <a:rPr lang="pt-BR" sz="1050" strike="noStrike">
                <a:solidFill>
                  <a:schemeClr val="dk1"/>
                </a:solidFill>
                <a:latin typeface="Arial"/>
                <a:ea typeface="Arial"/>
                <a:cs typeface="Arial"/>
                <a:sym typeface="Arial"/>
              </a:rPr>
              <a:t>como</a:t>
            </a:r>
            <a:r>
              <a:rPr lang="pt-BR" sz="1050">
                <a:solidFill>
                  <a:schemeClr val="dk1"/>
                </a:solidFill>
                <a:latin typeface="Arial"/>
                <a:ea typeface="Arial"/>
                <a:cs typeface="Arial"/>
                <a:sym typeface="Arial"/>
              </a:rPr>
              <a:t> blocos fundamentais, que você pode montar rapidamente para criar soluções sofisticadas e escaláveis e, em seguida, ajustá-las à medida que suas necessidades mudarem.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8" name="Google Shape;428;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Seção 1: Introdução à computação em nuvem</a:t>
            </a:r>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9" name="Google Shape;769;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Os serviços da AWS se enquadram em categorias diferentes, e cada categoria contém um ou mais serviços. Você pode selecionar os serviços que deseja nessas diferentes categorias para criar suas soluções.</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3" name="Google Shape;823;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Por exemplo, digamos que você esteja criando um aplicativo de banco de dados. Seus clientes podem estar enviando dados para suas instâncias do Amazon Elastic Compute Cloud (Amazon EC2), que é um serviço na categoria de computação. Esses servidores EC2 agrupam os dados em lotes em incrementos de um minuto e adicionam um objeto por cliente ao Amazon Simple Storage Service (Amazon S3), o serviço de armazenamento da AWS que você escolheu usar. Em seguida, você pode usar um banco de dados não relacional, como o Amazon DynamoDB, para potencializar seu aplicativo, por exemplo, para criar um índice que permita encontrar todos os objetos de determinado cliente que foram coletados durante determinado período. É possível executar esses serviços dentro de uma Amazon Virtual Private Cloud (Amazon VPC), que é um serviço na categoria de rede.</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 objetivo deste exemplo simples é ilustrar a possibilidade de selecionar serviços web de diferentes categorias e usá-los juntos para criar uma solução (neste caso, um aplicativo de banco de dados). Naturalmente, as soluções criadas podem ser bastante complexas.</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9" name="Google Shape;859;p27:notes"/>
          <p:cNvSpPr txBox="1">
            <a:spLocks noGrp="1"/>
          </p:cNvSpPr>
          <p:nvPr>
            <p:ph type="body" idx="1"/>
          </p:nvPr>
        </p:nvSpPr>
        <p:spPr>
          <a:xfrm>
            <a:off x="685800" y="4400549"/>
            <a:ext cx="5486400" cy="357505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 escolha do serviço dependerá dos objetivos empresariais </a:t>
            </a:r>
            <a:r>
              <a:rPr lang="pt-BR" sz="1100" u="none">
                <a:latin typeface="Arial"/>
                <a:ea typeface="Arial"/>
                <a:cs typeface="Arial"/>
                <a:sym typeface="Arial"/>
              </a:rPr>
              <a:t>e</a:t>
            </a:r>
            <a:r>
              <a:rPr lang="pt-BR" sz="1100">
                <a:latin typeface="Arial"/>
                <a:ea typeface="Arial"/>
                <a:cs typeface="Arial"/>
                <a:sym typeface="Arial"/>
              </a:rPr>
              <a:t> dos requisitos de tecnologia. No exemplo que acabamos de ver, a solução usou o Amazon EC2 como o serviço de computação. No entanto, esse é apenas um dos muitos serviços de computação que a AWS oferece. Veja a seguir outras ofertas de computação da AWS que você pode usar para os seguintes exemplos de casos de uso:</a:t>
            </a:r>
            <a:endParaRPr/>
          </a:p>
          <a:p>
            <a:pPr marL="0" lvl="0" indent="0" algn="l" rtl="0">
              <a:spcBef>
                <a:spcPts val="0"/>
              </a:spcBef>
              <a:spcAft>
                <a:spcPts val="0"/>
              </a:spcAft>
              <a:buNone/>
            </a:pPr>
            <a:endParaRPr sz="1100">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100"/>
              <a:buFont typeface="Arial"/>
              <a:buChar char="•"/>
            </a:pPr>
            <a:r>
              <a:rPr lang="pt-BR" sz="1100" u="sng">
                <a:solidFill>
                  <a:schemeClr val="hlink"/>
                </a:solidFill>
                <a:latin typeface="Arial"/>
                <a:ea typeface="Arial"/>
                <a:cs typeface="Arial"/>
                <a:sym typeface="Arial"/>
                <a:hlinkClick r:id="rId3"/>
              </a:rPr>
              <a:t>Amazon EC2</a:t>
            </a:r>
            <a:r>
              <a:rPr lang="pt-BR" sz="1100">
                <a:latin typeface="Arial"/>
                <a:ea typeface="Arial"/>
                <a:cs typeface="Arial"/>
                <a:sym typeface="Arial"/>
              </a:rPr>
              <a:t>: você quer controle total sobre seus recursos de computação da AWS.</a:t>
            </a:r>
            <a:endParaRPr/>
          </a:p>
          <a:p>
            <a:pPr marL="171450" marR="0" lvl="0" indent="-171450" algn="l" rtl="0">
              <a:lnSpc>
                <a:spcPct val="100000"/>
              </a:lnSpc>
              <a:spcBef>
                <a:spcPts val="0"/>
              </a:spcBef>
              <a:spcAft>
                <a:spcPts val="0"/>
              </a:spcAft>
              <a:buClr>
                <a:schemeClr val="dk1"/>
              </a:buClr>
              <a:buSzPts val="1100"/>
              <a:buFont typeface="Arial"/>
              <a:buChar char="•"/>
            </a:pPr>
            <a:r>
              <a:rPr lang="pt-BR" sz="1100" u="sng">
                <a:solidFill>
                  <a:schemeClr val="hlink"/>
                </a:solidFill>
                <a:latin typeface="Arial"/>
                <a:ea typeface="Arial"/>
                <a:cs typeface="Arial"/>
                <a:sym typeface="Arial"/>
                <a:hlinkClick r:id="rId4"/>
              </a:rPr>
              <a:t>AWS Lambda</a:t>
            </a:r>
            <a:r>
              <a:rPr lang="pt-BR" sz="1100">
                <a:latin typeface="Arial"/>
                <a:ea typeface="Arial"/>
                <a:cs typeface="Arial"/>
                <a:sym typeface="Arial"/>
              </a:rPr>
              <a:t>: você deseja executar seu código e não gerenciar ou provisionar servidores.</a:t>
            </a:r>
            <a:endParaRPr/>
          </a:p>
          <a:p>
            <a:pPr marL="171450" marR="0" lvl="0" indent="-171450" algn="l" rtl="0">
              <a:lnSpc>
                <a:spcPct val="100000"/>
              </a:lnSpc>
              <a:spcBef>
                <a:spcPts val="0"/>
              </a:spcBef>
              <a:spcAft>
                <a:spcPts val="0"/>
              </a:spcAft>
              <a:buClr>
                <a:schemeClr val="dk1"/>
              </a:buClr>
              <a:buSzPts val="1100"/>
              <a:buFont typeface="Arial"/>
              <a:buChar char="•"/>
            </a:pPr>
            <a:r>
              <a:rPr lang="pt-BR" sz="1100" u="sng">
                <a:solidFill>
                  <a:schemeClr val="hlink"/>
                </a:solidFill>
                <a:latin typeface="Arial"/>
                <a:ea typeface="Arial"/>
                <a:cs typeface="Arial"/>
                <a:sym typeface="Arial"/>
                <a:hlinkClick r:id="rId5"/>
              </a:rPr>
              <a:t>AWS Elastic Beanstalk</a:t>
            </a:r>
            <a:r>
              <a:rPr lang="pt-BR" sz="1100">
                <a:latin typeface="Arial"/>
                <a:ea typeface="Arial"/>
                <a:cs typeface="Arial"/>
                <a:sym typeface="Arial"/>
              </a:rPr>
              <a:t>: você quer um serviço que implante, gerencie e escale seus aplicativos web para você.</a:t>
            </a:r>
            <a:endParaRPr/>
          </a:p>
          <a:p>
            <a:pPr marL="171450" marR="0" lvl="0" indent="-171450" algn="l" rtl="0">
              <a:lnSpc>
                <a:spcPct val="100000"/>
              </a:lnSpc>
              <a:spcBef>
                <a:spcPts val="0"/>
              </a:spcBef>
              <a:spcAft>
                <a:spcPts val="0"/>
              </a:spcAft>
              <a:buClr>
                <a:schemeClr val="dk1"/>
              </a:buClr>
              <a:buSzPts val="1100"/>
              <a:buFont typeface="Arial"/>
              <a:buChar char="•"/>
            </a:pPr>
            <a:r>
              <a:rPr lang="pt-BR" sz="1100" u="sng">
                <a:solidFill>
                  <a:schemeClr val="hlink"/>
                </a:solidFill>
                <a:latin typeface="Arial"/>
                <a:ea typeface="Arial"/>
                <a:cs typeface="Arial"/>
                <a:sym typeface="Arial"/>
                <a:hlinkClick r:id="rId6"/>
              </a:rPr>
              <a:t>Amazon Lightsail</a:t>
            </a:r>
            <a:r>
              <a:rPr lang="pt-BR" sz="1100">
                <a:latin typeface="Arial"/>
                <a:ea typeface="Arial"/>
                <a:cs typeface="Arial"/>
                <a:sym typeface="Arial"/>
              </a:rPr>
              <a:t>: você precisa de uma plataforma em nuvem leve para um aplicativo web simples.</a:t>
            </a:r>
            <a:endParaRPr/>
          </a:p>
          <a:p>
            <a:pPr marL="171450" marR="0" lvl="0" indent="-171450" algn="l" rtl="0">
              <a:lnSpc>
                <a:spcPct val="100000"/>
              </a:lnSpc>
              <a:spcBef>
                <a:spcPts val="0"/>
              </a:spcBef>
              <a:spcAft>
                <a:spcPts val="0"/>
              </a:spcAft>
              <a:buClr>
                <a:schemeClr val="dk1"/>
              </a:buClr>
              <a:buSzPts val="1100"/>
              <a:buFont typeface="Arial"/>
              <a:buChar char="•"/>
            </a:pPr>
            <a:r>
              <a:rPr lang="pt-BR" sz="1100" u="sng">
                <a:solidFill>
                  <a:schemeClr val="hlink"/>
                </a:solidFill>
                <a:latin typeface="Arial"/>
                <a:ea typeface="Arial"/>
                <a:cs typeface="Arial"/>
                <a:sym typeface="Arial"/>
                <a:hlinkClick r:id="rId7"/>
              </a:rPr>
              <a:t>AWS Batch</a:t>
            </a:r>
            <a:r>
              <a:rPr lang="pt-BR" sz="1100">
                <a:latin typeface="Arial"/>
                <a:ea typeface="Arial"/>
                <a:cs typeface="Arial"/>
                <a:sym typeface="Arial"/>
              </a:rPr>
              <a:t>: você precisa executar centenas de milhares de cargas de trabalho em lote.</a:t>
            </a:r>
            <a:endParaRPr/>
          </a:p>
          <a:p>
            <a:pPr marL="171450" marR="0" lvl="0" indent="-171450" algn="l" rtl="0">
              <a:lnSpc>
                <a:spcPct val="100000"/>
              </a:lnSpc>
              <a:spcBef>
                <a:spcPts val="0"/>
              </a:spcBef>
              <a:spcAft>
                <a:spcPts val="0"/>
              </a:spcAft>
              <a:buClr>
                <a:schemeClr val="dk1"/>
              </a:buClr>
              <a:buSzPts val="1100"/>
              <a:buFont typeface="Arial"/>
              <a:buChar char="•"/>
            </a:pPr>
            <a:r>
              <a:rPr lang="pt-BR" sz="1100" u="sng">
                <a:solidFill>
                  <a:schemeClr val="hlink"/>
                </a:solidFill>
                <a:latin typeface="Arial"/>
                <a:ea typeface="Arial"/>
                <a:cs typeface="Arial"/>
                <a:sym typeface="Arial"/>
                <a:hlinkClick r:id="rId8"/>
              </a:rPr>
              <a:t>AWS Outposts</a:t>
            </a:r>
            <a:r>
              <a:rPr lang="pt-BR" sz="1100">
                <a:latin typeface="Arial"/>
                <a:ea typeface="Arial"/>
                <a:cs typeface="Arial"/>
                <a:sym typeface="Arial"/>
              </a:rPr>
              <a:t>: você deseja executar a infraestrutura da AWS em seu datacenter local.</a:t>
            </a:r>
            <a:endParaRPr/>
          </a:p>
          <a:p>
            <a:pPr marL="171450" marR="0" lvl="0" indent="-171450" algn="l" rtl="0">
              <a:lnSpc>
                <a:spcPct val="100000"/>
              </a:lnSpc>
              <a:spcBef>
                <a:spcPts val="0"/>
              </a:spcBef>
              <a:spcAft>
                <a:spcPts val="0"/>
              </a:spcAft>
              <a:buClr>
                <a:schemeClr val="dk1"/>
              </a:buClr>
              <a:buSzPts val="1100"/>
              <a:buFont typeface="Arial"/>
              <a:buChar char="•"/>
            </a:pPr>
            <a:r>
              <a:rPr lang="pt-BR" sz="1100" u="sng">
                <a:solidFill>
                  <a:schemeClr val="hlink"/>
                </a:solidFill>
                <a:latin typeface="Arial"/>
                <a:ea typeface="Arial"/>
                <a:cs typeface="Arial"/>
                <a:sym typeface="Arial"/>
                <a:hlinkClick r:id="rId9"/>
              </a:rPr>
              <a:t>Amazon Elastic Container Service</a:t>
            </a:r>
            <a:r>
              <a:rPr lang="pt-BR" sz="1100">
                <a:latin typeface="Arial"/>
                <a:ea typeface="Arial"/>
                <a:cs typeface="Arial"/>
                <a:sym typeface="Arial"/>
              </a:rPr>
              <a:t> (Amazon ECS), </a:t>
            </a:r>
            <a:r>
              <a:rPr lang="pt-BR" sz="1100" u="sng">
                <a:solidFill>
                  <a:schemeClr val="hlink"/>
                </a:solidFill>
                <a:latin typeface="Arial"/>
                <a:ea typeface="Arial"/>
                <a:cs typeface="Arial"/>
                <a:sym typeface="Arial"/>
                <a:hlinkClick r:id="rId10"/>
              </a:rPr>
              <a:t>Amazon Elastic Kubernetes Service</a:t>
            </a:r>
            <a:r>
              <a:rPr lang="pt-BR" sz="1100">
                <a:latin typeface="Arial"/>
                <a:ea typeface="Arial"/>
                <a:cs typeface="Arial"/>
                <a:sym typeface="Arial"/>
              </a:rPr>
              <a:t> (Amazon EKS) ou </a:t>
            </a:r>
            <a:r>
              <a:rPr lang="pt-BR" sz="1100" u="sng">
                <a:solidFill>
                  <a:schemeClr val="hlink"/>
                </a:solidFill>
                <a:latin typeface="Arial"/>
                <a:ea typeface="Arial"/>
                <a:cs typeface="Arial"/>
                <a:sym typeface="Arial"/>
                <a:hlinkClick r:id="rId11"/>
              </a:rPr>
              <a:t>AWS Fargate</a:t>
            </a:r>
            <a:r>
              <a:rPr lang="pt-BR" sz="1100">
                <a:latin typeface="Arial"/>
                <a:ea typeface="Arial"/>
                <a:cs typeface="Arial"/>
                <a:sym typeface="Arial"/>
              </a:rPr>
              <a:t>: você deseja implementar uma arquitetura de contêineres ou microsserviços.</a:t>
            </a:r>
            <a:endParaRPr/>
          </a:p>
          <a:p>
            <a:pPr marL="171450" marR="0" lvl="0" indent="-171450" algn="l" rtl="0">
              <a:lnSpc>
                <a:spcPct val="100000"/>
              </a:lnSpc>
              <a:spcBef>
                <a:spcPts val="0"/>
              </a:spcBef>
              <a:spcAft>
                <a:spcPts val="0"/>
              </a:spcAft>
              <a:buClr>
                <a:schemeClr val="dk1"/>
              </a:buClr>
              <a:buSzPts val="1100"/>
              <a:buFont typeface="Arial"/>
              <a:buChar char="•"/>
            </a:pPr>
            <a:r>
              <a:rPr lang="pt-BR" sz="1100" u="sng">
                <a:solidFill>
                  <a:schemeClr val="hlink"/>
                </a:solidFill>
                <a:latin typeface="Arial"/>
                <a:ea typeface="Arial"/>
                <a:cs typeface="Arial"/>
                <a:sym typeface="Arial"/>
                <a:hlinkClick r:id="rId12"/>
              </a:rPr>
              <a:t>VMware Cloud on AWS</a:t>
            </a:r>
            <a:r>
              <a:rPr lang="pt-BR" sz="1100">
                <a:latin typeface="Arial"/>
                <a:ea typeface="Arial"/>
                <a:cs typeface="Arial"/>
                <a:sym typeface="Arial"/>
              </a:rPr>
              <a:t>: você tem uma plataforma de virtualização de servidor local que deseja migrar para a AWS.</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None/>
            </a:pPr>
            <a:r>
              <a:rPr lang="pt-BR" sz="1100">
                <a:latin typeface="Arial"/>
                <a:ea typeface="Arial"/>
                <a:cs typeface="Arial"/>
                <a:sym typeface="Arial"/>
              </a:rPr>
              <a:t>Da mesma forma, há uma variedade de serviços para você escolher nas outras categorias, e o número de ofertas continua crescendo.</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9" name="Google Shape;909;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 variedade de serviços da AWS pode ser intimidadora no início da jornada para a nuvem. Este curso </a:t>
            </a:r>
            <a:r>
              <a:rPr lang="pt-BR" sz="1100" u="none">
                <a:solidFill>
                  <a:schemeClr val="dk1"/>
                </a:solidFill>
                <a:latin typeface="Arial"/>
                <a:ea typeface="Arial"/>
                <a:cs typeface="Arial"/>
                <a:sym typeface="Arial"/>
              </a:rPr>
              <a:t>se concentra</a:t>
            </a:r>
            <a:r>
              <a:rPr lang="pt-BR" sz="1100">
                <a:solidFill>
                  <a:schemeClr val="dk1"/>
                </a:solidFill>
                <a:latin typeface="Arial"/>
                <a:ea typeface="Arial"/>
                <a:cs typeface="Arial"/>
                <a:sym typeface="Arial"/>
              </a:rPr>
              <a:t> em alguns dos serviços mais comuns nas seguintes categorias de serviço: computação, armazenamento, banco de dados, entrega de redes e conteúdo, segurança, identidade e conformidade, gerenciamento e governança e gerenciamento de custos da AWS.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Legenda:</a:t>
            </a:r>
            <a:endParaRPr/>
          </a:p>
          <a:p>
            <a:pPr marL="171450" marR="0" lvl="0" indent="-171450" algn="l" rtl="0">
              <a:lnSpc>
                <a:spcPct val="100000"/>
              </a:lnSpc>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Amazon Elastic Block Store (Amazon EBS)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Amazon Elastic Compute Cloud (Amazon EC2)</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Amazon Elastic Container Registry (Amazon ECR)</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Amazon Elastic Container Service (Amazon ECS)</a:t>
            </a:r>
            <a:endParaRPr/>
          </a:p>
          <a:p>
            <a:pPr marL="171450" marR="0" lvl="0" indent="-171450" algn="l" rtl="0">
              <a:lnSpc>
                <a:spcPct val="100000"/>
              </a:lnSpc>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Amazon Elastic File System (Amazon EFS)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Amazon Elastic Kubernetes Service (Amazon EKS)</a:t>
            </a:r>
            <a:endParaRPr/>
          </a:p>
          <a:p>
            <a:pPr marL="171450" marR="0" lvl="0" indent="-171450" algn="l" rtl="0">
              <a:lnSpc>
                <a:spcPct val="100000"/>
              </a:lnSpc>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Amazon Relational Database Service (Amazon RDS)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Amazon Simple Storage Service (Amazon S3)</a:t>
            </a:r>
            <a:endParaRPr/>
          </a:p>
          <a:p>
            <a:pPr marL="171450" marR="0" lvl="0" indent="-171450" algn="l" rtl="0">
              <a:lnSpc>
                <a:spcPct val="100000"/>
              </a:lnSpc>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Amazon Virtual Private Cloud (Amazon VPC)</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AWS Identity and Access Management (IAM)</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AWS Key Management Service (AWS KMS)</a:t>
            </a:r>
            <a:endParaRPr sz="1100">
              <a:latin typeface="Arial"/>
              <a:ea typeface="Arial"/>
              <a:cs typeface="Arial"/>
              <a:sym typeface="Aria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8" name="Google Shape;938;p29:notes"/>
          <p:cNvSpPr txBox="1">
            <a:spLocks noGrp="1"/>
          </p:cNvSpPr>
          <p:nvPr>
            <p:ph type="body" idx="1"/>
          </p:nvPr>
        </p:nvSpPr>
        <p:spPr>
          <a:xfrm>
            <a:off x="701043" y="4415791"/>
            <a:ext cx="5471158" cy="364827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Talvez você esteja se perguntando como acessar a ampla variedade de serviços oferecidos pela AWS. Há três maneiras de criar e gerenciar recursos na Nuvem AWS:</a:t>
            </a:r>
            <a:endParaRPr/>
          </a:p>
          <a:p>
            <a:pPr marL="171450" lvl="0" indent="-171450" algn="l" rtl="0">
              <a:spcBef>
                <a:spcPts val="0"/>
              </a:spcBef>
              <a:spcAft>
                <a:spcPts val="0"/>
              </a:spcAft>
              <a:buClr>
                <a:schemeClr val="dk1"/>
              </a:buClr>
              <a:buSzPts val="1100"/>
              <a:buFont typeface="Arial"/>
              <a:buChar char="•"/>
            </a:pPr>
            <a:r>
              <a:rPr lang="pt-BR" sz="1100" b="1">
                <a:latin typeface="Arial"/>
                <a:ea typeface="Arial"/>
                <a:cs typeface="Arial"/>
                <a:sym typeface="Arial"/>
              </a:rPr>
              <a:t>Console de Gerenciamento da AWS</a:t>
            </a:r>
            <a:r>
              <a:rPr lang="pt-BR" sz="1100">
                <a:latin typeface="Arial"/>
                <a:ea typeface="Arial"/>
                <a:cs typeface="Arial"/>
                <a:sym typeface="Arial"/>
              </a:rPr>
              <a:t>: o console fornece uma interface gráfica avançada para a maioria dos recursos oferecidos pela AWS. (Observação: às vezes os recursos novos ainda não têm todas as capacidades </a:t>
            </a:r>
            <a:r>
              <a:rPr lang="pt-BR" sz="1100" u="none">
                <a:latin typeface="Arial"/>
                <a:ea typeface="Arial"/>
                <a:cs typeface="Arial"/>
                <a:sym typeface="Arial"/>
              </a:rPr>
              <a:t>embutidas</a:t>
            </a:r>
            <a:r>
              <a:rPr lang="pt-BR" sz="1100">
                <a:latin typeface="Arial"/>
                <a:ea typeface="Arial"/>
                <a:cs typeface="Arial"/>
                <a:sym typeface="Arial"/>
              </a:rPr>
              <a:t> no console na data de lançamento).</a:t>
            </a:r>
            <a:endParaRPr/>
          </a:p>
          <a:p>
            <a:pPr marL="171450" lvl="0" indent="-171450" algn="l" rtl="0">
              <a:spcBef>
                <a:spcPts val="0"/>
              </a:spcBef>
              <a:spcAft>
                <a:spcPts val="0"/>
              </a:spcAft>
              <a:buClr>
                <a:schemeClr val="dk1"/>
              </a:buClr>
              <a:buSzPts val="1100"/>
              <a:buFont typeface="Arial"/>
              <a:buChar char="•"/>
            </a:pPr>
            <a:r>
              <a:rPr lang="pt-BR" sz="1100" b="1">
                <a:latin typeface="Arial"/>
                <a:ea typeface="Arial"/>
                <a:cs typeface="Arial"/>
                <a:sym typeface="Arial"/>
              </a:rPr>
              <a:t>Interface da linha de comando da AWS (CLI da AWS)</a:t>
            </a:r>
            <a:r>
              <a:rPr lang="pt-BR" sz="1100" b="0">
                <a:latin typeface="Arial"/>
                <a:ea typeface="Arial"/>
                <a:cs typeface="Arial"/>
                <a:sym typeface="Arial"/>
              </a:rPr>
              <a:t>:</a:t>
            </a:r>
            <a:r>
              <a:rPr lang="pt-BR" sz="1100">
                <a:latin typeface="Arial"/>
                <a:ea typeface="Arial"/>
                <a:cs typeface="Arial"/>
                <a:sym typeface="Arial"/>
              </a:rPr>
              <a:t> a CLI da AWS fornece um conjunto de utilitários que podem ser executados a partir de um script de comando no Linux, macOS ou Microsoft Windows.</a:t>
            </a:r>
            <a:endParaRPr/>
          </a:p>
          <a:p>
            <a:pPr marL="171450" lvl="0" indent="-171450" algn="l" rtl="0">
              <a:spcBef>
                <a:spcPts val="0"/>
              </a:spcBef>
              <a:spcAft>
                <a:spcPts val="0"/>
              </a:spcAft>
              <a:buClr>
                <a:schemeClr val="dk1"/>
              </a:buClr>
              <a:buSzPts val="1100"/>
              <a:buFont typeface="Arial"/>
              <a:buChar char="•"/>
            </a:pPr>
            <a:r>
              <a:rPr lang="pt-BR" sz="1100" b="1">
                <a:latin typeface="Arial"/>
                <a:ea typeface="Arial"/>
                <a:cs typeface="Arial"/>
                <a:sym typeface="Arial"/>
              </a:rPr>
              <a:t>Software Development Kits (SDKs)</a:t>
            </a:r>
            <a:r>
              <a:rPr lang="pt-BR" sz="1100" b="0">
                <a:latin typeface="Arial"/>
                <a:ea typeface="Arial"/>
                <a:cs typeface="Arial"/>
                <a:sym typeface="Arial"/>
              </a:rPr>
              <a:t>:</a:t>
            </a:r>
            <a:r>
              <a:rPr lang="pt-BR" sz="1100">
                <a:latin typeface="Arial"/>
                <a:ea typeface="Arial"/>
                <a:cs typeface="Arial"/>
                <a:sym typeface="Arial"/>
              </a:rPr>
              <a:t> a AWS fornece pacotes que permitem acessar a AWS em uma variedade de linguagens de programação populares. Isso facilita o uso da AWS em seus aplicativos existentes e permite a criação de aplicativos para implantar e monitorar sistemas complexos inteiramente por meio de código.</a:t>
            </a:r>
            <a:endParaRPr sz="1100">
              <a:latin typeface="Arial"/>
              <a:ea typeface="Arial"/>
              <a:cs typeface="Arial"/>
              <a:sym typeface="Arial"/>
            </a:endParaRPr>
          </a:p>
          <a:p>
            <a:pPr marL="0" lvl="0" indent="0" algn="l" rtl="0">
              <a:spcBef>
                <a:spcPts val="0"/>
              </a:spcBef>
              <a:spcAft>
                <a:spcPts val="0"/>
              </a:spcAft>
              <a:buClr>
                <a:schemeClr val="dk1"/>
              </a:buClr>
              <a:buSzPts val="1100"/>
              <a:buFont typeface="Calibri"/>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Calibri"/>
              <a:buNone/>
            </a:pPr>
            <a:r>
              <a:rPr lang="pt-BR" sz="1100">
                <a:latin typeface="Arial"/>
                <a:ea typeface="Arial"/>
                <a:cs typeface="Arial"/>
                <a:sym typeface="Arial"/>
              </a:rPr>
              <a:t>As três opções são criadas em uma API semelhante à REST comum que serve como base da AWS.</a:t>
            </a:r>
            <a:endParaRPr sz="1100">
              <a:latin typeface="Arial"/>
              <a:ea typeface="Arial"/>
              <a:cs typeface="Arial"/>
              <a:sym typeface="Arial"/>
            </a:endParaRPr>
          </a:p>
          <a:p>
            <a:pPr marL="0" lvl="0" indent="0" algn="l" rtl="0">
              <a:spcBef>
                <a:spcPts val="0"/>
              </a:spcBef>
              <a:spcAft>
                <a:spcPts val="0"/>
              </a:spcAft>
              <a:buClr>
                <a:schemeClr val="dk1"/>
              </a:buClr>
              <a:buSzPts val="1100"/>
              <a:buFont typeface="Calibri"/>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Calibri"/>
              <a:buNone/>
            </a:pPr>
            <a:r>
              <a:rPr lang="pt-BR" sz="1100">
                <a:latin typeface="Arial"/>
                <a:ea typeface="Arial"/>
                <a:cs typeface="Arial"/>
                <a:sym typeface="Arial"/>
              </a:rPr>
              <a:t>Para saber mais sobre as ferramentas que você pode usar para desenvolver e gerenciar aplicativos na AWS, consulte </a:t>
            </a:r>
            <a:r>
              <a:rPr lang="pt-BR" sz="1100" u="sng">
                <a:solidFill>
                  <a:schemeClr val="hlink"/>
                </a:solidFill>
                <a:latin typeface="Arial"/>
                <a:ea typeface="Arial"/>
                <a:cs typeface="Arial"/>
                <a:sym typeface="Arial"/>
                <a:hlinkClick r:id="rId3"/>
              </a:rPr>
              <a:t>Ferramentas para criar na AWS</a:t>
            </a:r>
            <a:r>
              <a:rPr lang="pt-BR" sz="1100">
                <a:latin typeface="Arial"/>
                <a:ea typeface="Arial"/>
                <a:cs typeface="Arial"/>
                <a:sym typeface="Arial"/>
              </a:rPr>
              <a:t>.</a:t>
            </a:r>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4" name="Google Shape;954;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As principais lições desta seção do módulo incluem:</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A AWS é uma plataforma de nuvem segura que oferece um amplo conjunto de produtos globais baseados na nuvem, denominados serviços, que são criados para funcionar em conjunto.</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Há muitas categorias de serviços da AWS, e cada categoria tem uma diversidade de opções de serviços.</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Escolha um serviço com base em seus objetivos empresariais e requisitos de tecnologia.</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Existem três maneiras de interagir com os serviços da AWS.</a:t>
            </a: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Calibri"/>
              <a:buNone/>
            </a:pPr>
            <a:endParaRPr sz="1100">
              <a:solidFill>
                <a:srgbClr val="000000"/>
              </a:solidFill>
              <a:latin typeface="Arial"/>
              <a:ea typeface="Arial"/>
              <a:cs typeface="Arial"/>
              <a:sym typeface="Aria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3" name="Google Shape;963;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Seção 4: Mudança para a Nuvem AWS – AWS Cloud Adoption Framework (AWS CAF)</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pt-BR" sz="1100">
                <a:latin typeface="Arial"/>
                <a:ea typeface="Arial"/>
                <a:cs typeface="Arial"/>
                <a:sym typeface="Arial"/>
              </a:rPr>
              <a:t>Como vimos neste módulo, a computação em nuvem oferece muitas vantagens em relação ao modelo tradicional. No entanto, para a maioria das organizações, a adoção da nuvem não acontece instantaneamente. A tecnologia é uma coisa, mas a organização também consiste em pessoas e processos, e esses três elementos devem estar alinhados para uma adoção bem-sucedida da nuvem. A computação em nuvem traz uma mudança significativa para a forma como a tecnologia é obtida, utilizada e gerenciada. Ela também muda como as organizações orçam e pagam pelos serviços de tecnologia. A adoção da nuvem exige que alterações fundamentais sejam discutidas e consideradas em toda a organização. Também exige que as partes interessadas em todas as unidades organizacionais, tanto dentro quanto fora da TI, apoiem essas novas alterações. Nesta última seção, você aprenderá sobre o AWS CAF</a:t>
            </a:r>
            <a:r>
              <a:rPr lang="pt-BR" sz="1100">
                <a:solidFill>
                  <a:schemeClr val="dk1"/>
                </a:solidFill>
                <a:latin typeface="Arial"/>
                <a:ea typeface="Arial"/>
                <a:cs typeface="Arial"/>
                <a:sym typeface="Arial"/>
              </a:rPr>
              <a:t>, que foi criado para ajudar as organizações a traçar e percorrer um caminho acelerado para uma adoção bem-sucedida da nuvem.</a:t>
            </a:r>
            <a:endParaRPr sz="1100">
              <a:latin typeface="Arial"/>
              <a:ea typeface="Arial"/>
              <a:cs typeface="Arial"/>
              <a:sym typeface="Aria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
        <p:cNvGrpSpPr/>
        <p:nvPr/>
      </p:nvGrpSpPr>
      <p:grpSpPr>
        <a:xfrm>
          <a:off x="0" y="0"/>
          <a:ext cx="0" cy="0"/>
          <a:chOff x="0" y="0"/>
          <a:chExt cx="0" cy="0"/>
        </a:xfrm>
      </p:grpSpPr>
      <p:sp>
        <p:nvSpPr>
          <p:cNvPr id="969" name="Google Shape;969;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0" name="Google Shape;970;p32:notes"/>
          <p:cNvSpPr txBox="1">
            <a:spLocks noGrp="1"/>
          </p:cNvSpPr>
          <p:nvPr>
            <p:ph type="body" idx="1"/>
          </p:nvPr>
        </p:nvSpPr>
        <p:spPr>
          <a:xfrm>
            <a:off x="685800" y="4400550"/>
            <a:ext cx="5486400" cy="39306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 jornada de adoção da nuvem de cada organização é única. No entanto, para que uma organização possa migrar com êxito seu portfólio de TI para a nuvem, três elementos (pessoas, processos e tecnologia) devem estar alinhados. </a:t>
            </a:r>
            <a:r>
              <a:rPr lang="pt-BR" sz="1100" u="none">
                <a:solidFill>
                  <a:schemeClr val="dk1"/>
                </a:solidFill>
                <a:latin typeface="Arial"/>
                <a:ea typeface="Arial"/>
                <a:cs typeface="Arial"/>
                <a:sym typeface="Arial"/>
              </a:rPr>
              <a:t>Os líderes de negócios e tecnologia </a:t>
            </a:r>
            <a:r>
              <a:rPr lang="pt-BR" sz="1100">
                <a:solidFill>
                  <a:schemeClr val="dk1"/>
                </a:solidFill>
                <a:latin typeface="Arial"/>
                <a:ea typeface="Arial"/>
                <a:cs typeface="Arial"/>
                <a:sym typeface="Arial"/>
              </a:rPr>
              <a:t>em uma organização devem compreender o estado atual da organização, o estado pretendido e a transição necessária para atingir o estado pretendido, </a:t>
            </a:r>
            <a:r>
              <a:rPr lang="pt-BR" sz="1100" u="none" strike="noStrike">
                <a:solidFill>
                  <a:schemeClr val="dk1"/>
                </a:solidFill>
                <a:latin typeface="Arial"/>
                <a:ea typeface="Arial"/>
                <a:cs typeface="Arial"/>
                <a:sym typeface="Arial"/>
              </a:rPr>
              <a:t>de maneira que </a:t>
            </a:r>
            <a:r>
              <a:rPr lang="pt-BR" sz="1100">
                <a:solidFill>
                  <a:schemeClr val="dk1"/>
                </a:solidFill>
                <a:latin typeface="Arial"/>
                <a:ea typeface="Arial"/>
                <a:cs typeface="Arial"/>
                <a:sym typeface="Arial"/>
              </a:rPr>
              <a:t>possam definir metas e criar processos para a equipe.</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 AWS Cloud Adoption Framework (AWS CAF) fornece orientação e melhores práticas para ajudar as organizações a identificar lacunas em habilidades e processos. Ele também ajuda as organizações a criar uma abordagem abrangente para a computação em nuvem, tanto em toda a organização quanto em todo o ciclo de vida de TI, para acelerar a adoção bem-sucedida da nuvem.</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No nível mais alto, o AWS CAF organiza orientações em seis áreas de foco, chamadas </a:t>
            </a:r>
            <a:r>
              <a:rPr lang="pt-BR" sz="1100" i="1">
                <a:solidFill>
                  <a:schemeClr val="dk1"/>
                </a:solidFill>
                <a:latin typeface="Arial"/>
                <a:ea typeface="Arial"/>
                <a:cs typeface="Arial"/>
                <a:sym typeface="Arial"/>
              </a:rPr>
              <a:t>perspectivas</a:t>
            </a:r>
            <a:r>
              <a:rPr lang="pt-BR" sz="1100">
                <a:solidFill>
                  <a:schemeClr val="dk1"/>
                </a:solidFill>
                <a:latin typeface="Arial"/>
                <a:ea typeface="Arial"/>
                <a:cs typeface="Arial"/>
                <a:sym typeface="Arial"/>
              </a:rPr>
              <a:t>. As perspectivas abrangem pessoas, processos e tecnologia. Cada perspectiva consiste em um conjunto de </a:t>
            </a:r>
            <a:r>
              <a:rPr lang="pt-BR" sz="1100" i="1">
                <a:solidFill>
                  <a:schemeClr val="dk1"/>
                </a:solidFill>
                <a:latin typeface="Arial"/>
                <a:ea typeface="Arial"/>
                <a:cs typeface="Arial"/>
                <a:sym typeface="Arial"/>
              </a:rPr>
              <a:t>recursos</a:t>
            </a:r>
            <a:r>
              <a:rPr lang="pt-BR" sz="1100">
                <a:solidFill>
                  <a:schemeClr val="dk1"/>
                </a:solidFill>
                <a:latin typeface="Arial"/>
                <a:ea typeface="Arial"/>
                <a:cs typeface="Arial"/>
                <a:sym typeface="Arial"/>
              </a:rPr>
              <a:t>, que abrange responsabilidades distintas </a:t>
            </a:r>
            <a:r>
              <a:rPr lang="pt-BR" sz="1100" u="none">
                <a:solidFill>
                  <a:schemeClr val="dk1"/>
                </a:solidFill>
                <a:latin typeface="Arial"/>
                <a:ea typeface="Arial"/>
                <a:cs typeface="Arial"/>
                <a:sym typeface="Arial"/>
              </a:rPr>
              <a:t>de propriedade ou gerenciadas por </a:t>
            </a:r>
            <a:r>
              <a:rPr lang="pt-BR" sz="1100">
                <a:solidFill>
                  <a:schemeClr val="dk1"/>
                </a:solidFill>
                <a:latin typeface="Arial"/>
                <a:ea typeface="Arial"/>
                <a:cs typeface="Arial"/>
                <a:sym typeface="Arial"/>
              </a:rPr>
              <a:t>partes interessadas funcionalmente relacionadas.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Os recursos dentro de cada perspectiva são usados para identificar quais áreas de uma organização exigem atenção. Ao identificar lacunas, é possível criar fluxos de trabalho prescritivos que oferecem suporte a uma jornada bem-sucedida para a nuvem.</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0" name="Google Shape;980;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b="0" i="0">
                <a:solidFill>
                  <a:schemeClr val="dk1"/>
                </a:solidFill>
                <a:latin typeface="Arial"/>
                <a:ea typeface="Arial"/>
                <a:cs typeface="Arial"/>
                <a:sym typeface="Arial"/>
              </a:rPr>
              <a:t>Em geral, as perspectivas empresarial, das pessoas e </a:t>
            </a:r>
            <a:r>
              <a:rPr lang="pt-BR" sz="1100" b="0" i="0" u="none">
                <a:solidFill>
                  <a:schemeClr val="dk1"/>
                </a:solidFill>
                <a:latin typeface="Arial"/>
                <a:ea typeface="Arial"/>
                <a:cs typeface="Arial"/>
                <a:sym typeface="Arial"/>
              </a:rPr>
              <a:t>da governança </a:t>
            </a:r>
            <a:r>
              <a:rPr lang="pt-BR" sz="1100" b="0" i="0">
                <a:solidFill>
                  <a:schemeClr val="dk1"/>
                </a:solidFill>
                <a:latin typeface="Arial"/>
                <a:ea typeface="Arial"/>
                <a:cs typeface="Arial"/>
                <a:sym typeface="Arial"/>
              </a:rPr>
              <a:t>se concentram em recursos de negócios, e as perspectivas de plataforma, segurança e </a:t>
            </a:r>
            <a:r>
              <a:rPr lang="pt-BR" sz="1100" b="0" i="0" u="none">
                <a:solidFill>
                  <a:schemeClr val="dk1"/>
                </a:solidFill>
                <a:latin typeface="Arial"/>
                <a:ea typeface="Arial"/>
                <a:cs typeface="Arial"/>
                <a:sym typeface="Arial"/>
              </a:rPr>
              <a:t>operações</a:t>
            </a:r>
            <a:r>
              <a:rPr lang="pt-BR" sz="1100" b="0" i="0">
                <a:solidFill>
                  <a:schemeClr val="dk1"/>
                </a:solidFill>
                <a:latin typeface="Arial"/>
                <a:ea typeface="Arial"/>
                <a:cs typeface="Arial"/>
                <a:sym typeface="Arial"/>
              </a:rPr>
              <a:t> se concentram em recursos técnicos.</a:t>
            </a:r>
            <a:endParaRPr sz="1050" b="0" i="0" u="none" strike="noStrike">
              <a:solidFill>
                <a:schemeClr val="dk1"/>
              </a:solidFill>
              <a:latin typeface="Arial"/>
              <a:ea typeface="Arial"/>
              <a:cs typeface="Arial"/>
              <a:sym typeface="Arial"/>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9"/>
        <p:cNvGrpSpPr/>
        <p:nvPr/>
      </p:nvGrpSpPr>
      <p:grpSpPr>
        <a:xfrm>
          <a:off x="0" y="0"/>
          <a:ext cx="0" cy="0"/>
          <a:chOff x="0" y="0"/>
          <a:chExt cx="0" cy="0"/>
        </a:xfrm>
      </p:grpSpPr>
      <p:sp>
        <p:nvSpPr>
          <p:cNvPr id="990" name="Google Shape;990;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1" name="Google Shape;991;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As partes interessadas da perspectiva empresarial (</a:t>
            </a:r>
            <a:r>
              <a:rPr lang="pt-BR" sz="1100" u="none">
                <a:latin typeface="Arial"/>
                <a:ea typeface="Arial"/>
                <a:cs typeface="Arial"/>
                <a:sym typeface="Arial"/>
              </a:rPr>
              <a:t>por exemplo, </a:t>
            </a:r>
            <a:r>
              <a:rPr lang="pt-BR" sz="1100">
                <a:latin typeface="Arial"/>
                <a:ea typeface="Arial"/>
                <a:cs typeface="Arial"/>
                <a:sym typeface="Arial"/>
              </a:rPr>
              <a:t>gerentes de negócios, gerentes financeiros, proprietários de orçamento e partes interessadas da estratégia) podem usar o AWS CAF para criar um caso de negócios forte para a adoção da nuvem e priorizar iniciativas de adoção da nuvem. As partes interessadas devem garantir que as estratégias e metas de negócios de uma organização se alinhem às suas estratégias e objetivos de TI.</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5" name="Google Shape;43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dirty="0">
                <a:latin typeface="Arial"/>
                <a:ea typeface="Arial"/>
                <a:cs typeface="Arial"/>
                <a:sym typeface="Arial"/>
              </a:rPr>
              <a:t>O que a computação em nuvem significa para você?</a:t>
            </a:r>
            <a:endParaRPr sz="1100" dirty="0">
              <a:latin typeface="Arial"/>
              <a:ea typeface="Arial"/>
              <a:cs typeface="Arial"/>
              <a:sym typeface="Arial"/>
            </a:endParaRPr>
          </a:p>
          <a:p>
            <a:pPr marL="0" lvl="0" indent="0" algn="l" rtl="0">
              <a:spcBef>
                <a:spcPts val="0"/>
              </a:spcBef>
              <a:spcAft>
                <a:spcPts val="0"/>
              </a:spcAft>
              <a:buNone/>
            </a:pPr>
            <a:endParaRPr sz="1100" dirty="0">
              <a:latin typeface="Arial"/>
              <a:ea typeface="Arial"/>
              <a:cs typeface="Arial"/>
              <a:sym typeface="Arial"/>
            </a:endParaRPr>
          </a:p>
          <a:p>
            <a:pPr marL="0" lvl="0" indent="0" algn="l" rtl="0">
              <a:spcBef>
                <a:spcPts val="0"/>
              </a:spcBef>
              <a:spcAft>
                <a:spcPts val="0"/>
              </a:spcAft>
              <a:buNone/>
            </a:pPr>
            <a:r>
              <a:rPr lang="pt-BR" sz="1100" dirty="0">
                <a:latin typeface="Arial"/>
                <a:ea typeface="Arial"/>
                <a:cs typeface="Arial"/>
                <a:sym typeface="Arial"/>
              </a:rPr>
              <a:t>Pense no que a computação em nuvem significa para você e escreva uma frase curta.</a:t>
            </a:r>
          </a:p>
          <a:p>
            <a:pPr marL="0" lvl="0" indent="0" algn="l" rtl="0">
              <a:spcBef>
                <a:spcPts val="0"/>
              </a:spcBef>
              <a:spcAft>
                <a:spcPts val="0"/>
              </a:spcAft>
              <a:buNone/>
            </a:pPr>
            <a:endParaRPr lang="pt-BR" sz="1100" dirty="0">
              <a:latin typeface="Arial"/>
              <a:cs typeface="Arial"/>
              <a:sym typeface="Aria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9" name="Google Shape;1009;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As partes interessadas da perspectiva das pessoas (</a:t>
            </a:r>
            <a:r>
              <a:rPr lang="pt-BR" sz="1100" u="none">
                <a:latin typeface="Arial"/>
                <a:ea typeface="Arial"/>
                <a:cs typeface="Arial"/>
                <a:sym typeface="Arial"/>
              </a:rPr>
              <a:t>por exemplo, </a:t>
            </a:r>
            <a:r>
              <a:rPr lang="pt-BR" sz="1100">
                <a:latin typeface="Arial"/>
                <a:ea typeface="Arial"/>
                <a:cs typeface="Arial"/>
                <a:sym typeface="Arial"/>
              </a:rPr>
              <a:t>recursos humanos, equipes e gerentes de pessoas) podem usar o AWS CAF para avaliar estruturas e funções organizacionais, novos requisitos de habilidades e processos e identificar lacunas. A execução de uma análise de necessidades e lacunas pode ajudar a priorizar o treinamento, a equipe e as alterações organizacionais para criar uma organização ágil.</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8" name="Google Shape;1028;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As partes interessadas da perspectiva da governança (</a:t>
            </a:r>
            <a:r>
              <a:rPr lang="pt-BR" sz="1100" u="none">
                <a:latin typeface="Arial"/>
                <a:ea typeface="Arial"/>
                <a:cs typeface="Arial"/>
                <a:sym typeface="Arial"/>
              </a:rPr>
              <a:t>por exemplo, diretor de tecnologia da </a:t>
            </a:r>
            <a:r>
              <a:rPr lang="pt-BR" sz="1100">
                <a:latin typeface="Arial"/>
                <a:ea typeface="Arial"/>
                <a:cs typeface="Arial"/>
                <a:sym typeface="Arial"/>
              </a:rPr>
              <a:t>informação ou CIO, gerentes de programas, arquitetos empresariais, analistas de negócios e gerentes de portfólio) podem usar o AWS CAF para se concentrar nas habilidades e nos processos necessários para alinhar a estratégia e metas de TI com a estratégia e metas empresariais. Esse foco ajuda a organização a maximizar o valor empresarial de seu investimento em TI e minimizar os riscos empresariais.</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
        <p:cNvGrpSpPr/>
        <p:nvPr/>
      </p:nvGrpSpPr>
      <p:grpSpPr>
        <a:xfrm>
          <a:off x="0" y="0"/>
          <a:ext cx="0" cy="0"/>
          <a:chOff x="0" y="0"/>
          <a:chExt cx="0" cy="0"/>
        </a:xfrm>
      </p:grpSpPr>
      <p:sp>
        <p:nvSpPr>
          <p:cNvPr id="1045" name="Google Shape;1045;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6" name="Google Shape;1046;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As partes interessadas da perspectiva da plataforma (</a:t>
            </a:r>
            <a:r>
              <a:rPr lang="pt-BR" sz="1100" u="none">
                <a:latin typeface="Arial"/>
                <a:ea typeface="Arial"/>
                <a:cs typeface="Arial"/>
                <a:sym typeface="Arial"/>
              </a:rPr>
              <a:t>por exemplo, </a:t>
            </a:r>
            <a:r>
              <a:rPr lang="pt-BR" sz="1100">
                <a:latin typeface="Arial"/>
                <a:ea typeface="Arial"/>
                <a:cs typeface="Arial"/>
                <a:sym typeface="Arial"/>
              </a:rPr>
              <a:t>diretor de tecnologia ou CTO, gerentes de TI e arquitetos de soluções) usam uma variedade de dimensões e modelos de arquitetura para compreender e comunicar a natureza dos sistemas de TI e seus relacionamentos. Elas </a:t>
            </a:r>
            <a:r>
              <a:rPr lang="pt-BR" sz="1100">
                <a:solidFill>
                  <a:schemeClr val="dk1"/>
                </a:solidFill>
                <a:latin typeface="Arial"/>
                <a:ea typeface="Arial"/>
                <a:cs typeface="Arial"/>
                <a:sym typeface="Arial"/>
              </a:rPr>
              <a:t>devem ser capazes de descrever detalhadamente a arquitetura do ambiente de estado de destino. O AWS CAF inclui princípios e padrões para a implantação de novas soluções na nuvem e para a migração de cargas de trabalho locais para a nuvem.</a:t>
            </a:r>
            <a:endParaRPr sz="1100">
              <a:latin typeface="Arial"/>
              <a:ea typeface="Arial"/>
              <a:cs typeface="Arial"/>
              <a:sym typeface="Arial"/>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6" name="Google Shape;1066;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As partes interessadas da perspectiva de segurança (</a:t>
            </a:r>
            <a:r>
              <a:rPr lang="pt-BR" sz="1100" u="none">
                <a:latin typeface="Arial"/>
                <a:ea typeface="Arial"/>
                <a:cs typeface="Arial"/>
                <a:sym typeface="Arial"/>
              </a:rPr>
              <a:t>por exemplo, </a:t>
            </a:r>
            <a:r>
              <a:rPr lang="pt-BR" sz="1100">
                <a:latin typeface="Arial"/>
                <a:ea typeface="Arial"/>
                <a:cs typeface="Arial"/>
                <a:sym typeface="Arial"/>
              </a:rPr>
              <a:t>diretor de segurança da informação ou CISO, gerentes de segurança de TI e analistas de segurança de TI) devem garantir que a organização atenda aos objetivos de segurança de visibilidade, auditoria, controle e agilidade. As partes interessadas da perspectiva de segurança podem usar o AWS CAF para estruturar a seleção e a implantação de controles de segurança que atendam às necessidades da organização.</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
        <p:cNvGrpSpPr/>
        <p:nvPr/>
      </p:nvGrpSpPr>
      <p:grpSpPr>
        <a:xfrm>
          <a:off x="0" y="0"/>
          <a:ext cx="0" cy="0"/>
          <a:chOff x="0" y="0"/>
          <a:chExt cx="0" cy="0"/>
        </a:xfrm>
      </p:grpSpPr>
      <p:sp>
        <p:nvSpPr>
          <p:cNvPr id="1084" name="Google Shape;1084;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5" name="Google Shape;1085;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As partes interessadas da perspectiva de operações (</a:t>
            </a:r>
            <a:r>
              <a:rPr lang="pt-BR" sz="1100" u="none">
                <a:latin typeface="Arial"/>
                <a:ea typeface="Arial"/>
                <a:cs typeface="Arial"/>
                <a:sym typeface="Arial"/>
              </a:rPr>
              <a:t>por exemplo, </a:t>
            </a:r>
            <a:r>
              <a:rPr lang="pt-BR" sz="1100">
                <a:latin typeface="Arial"/>
                <a:ea typeface="Arial"/>
                <a:cs typeface="Arial"/>
                <a:sym typeface="Arial"/>
              </a:rPr>
              <a:t>gerentes de operações de TI e gerentes de suporte de TI) definem como as atividades diárias, trimestrais e anuais </a:t>
            </a:r>
            <a:r>
              <a:rPr lang="pt-BR" sz="1100" u="none">
                <a:latin typeface="Arial"/>
                <a:ea typeface="Arial"/>
                <a:cs typeface="Arial"/>
                <a:sym typeface="Arial"/>
              </a:rPr>
              <a:t>são</a:t>
            </a:r>
            <a:r>
              <a:rPr lang="pt-BR" sz="1100">
                <a:latin typeface="Arial"/>
                <a:ea typeface="Arial"/>
                <a:cs typeface="Arial"/>
                <a:sym typeface="Arial"/>
              </a:rPr>
              <a:t> realizadas. As partes interessadas da perspectiva de operações se alinham e oferecem suporte às operações da empresa. O AWS CAF ajuda essas partes interessadas a definir procedimentos operacionais atuais. Ele também ajuda a identificar as alterações do processo e os treinamentos necessários para implementar a adoção bem-sucedida da nuvem.</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6" name="Google Shape;1106;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As principais lições desta seção do módulo incluem:</a:t>
            </a:r>
            <a:endParaRPr sz="1100">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100"/>
              <a:buFont typeface="Arial"/>
              <a:buChar char="•"/>
            </a:pPr>
            <a:r>
              <a:rPr lang="pt-BR" sz="1100">
                <a:latin typeface="Arial"/>
                <a:ea typeface="Arial"/>
                <a:cs typeface="Arial"/>
                <a:sym typeface="Arial"/>
              </a:rPr>
              <a:t>A adoção da nuvem não é instantânea para a maioria das organizações, ela exige uma estratégia e alinhamento consciente em toda a organização.</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O AWS CAF foi criado para ajudar as organizações a desenvolver planos eficientes e eficazes para sua jornada de adoção da nuvem.</a:t>
            </a:r>
            <a:endParaRPr/>
          </a:p>
          <a:p>
            <a:pPr marL="171450" lvl="0" indent="-171450" algn="l" rtl="0">
              <a:spcBef>
                <a:spcPts val="0"/>
              </a:spcBef>
              <a:spcAft>
                <a:spcPts val="0"/>
              </a:spcAft>
              <a:buClr>
                <a:schemeClr val="dk1"/>
              </a:buClr>
              <a:buSzPts val="1100"/>
              <a:buFont typeface="Arial"/>
              <a:buChar char="•"/>
            </a:pPr>
            <a:r>
              <a:rPr lang="pt-BR" sz="1100" b="0" i="0">
                <a:solidFill>
                  <a:schemeClr val="dk1"/>
                </a:solidFill>
                <a:latin typeface="Arial"/>
                <a:ea typeface="Arial"/>
                <a:cs typeface="Arial"/>
                <a:sym typeface="Arial"/>
              </a:rPr>
              <a:t>Ele organiza orientações em seis áreas de foco, chamadas perspectivas.</a:t>
            </a:r>
            <a:endParaRPr/>
          </a:p>
          <a:p>
            <a:pPr marL="171450" marR="0" lvl="0" indent="-171450" algn="l" rtl="0">
              <a:lnSpc>
                <a:spcPct val="100000"/>
              </a:lnSpc>
              <a:spcBef>
                <a:spcPts val="0"/>
              </a:spcBef>
              <a:spcAft>
                <a:spcPts val="0"/>
              </a:spcAft>
              <a:buClr>
                <a:schemeClr val="dk1"/>
              </a:buClr>
              <a:buSzPts val="1100"/>
              <a:buFont typeface="Arial"/>
              <a:buChar char="•"/>
            </a:pPr>
            <a:r>
              <a:rPr lang="pt-BR" sz="1100">
                <a:latin typeface="Arial"/>
                <a:ea typeface="Arial"/>
                <a:cs typeface="Arial"/>
                <a:sym typeface="Arial"/>
              </a:rPr>
              <a:t>As perspectivas consistem em conjuntos de recursos empresariais ou tecnológicos que são responsabilidade das principais partes interessadas.</a:t>
            </a:r>
            <a:endParaRPr/>
          </a:p>
          <a:p>
            <a:pPr marL="171450" lvl="0" indent="-101600" algn="l" rtl="0">
              <a:spcBef>
                <a:spcPts val="0"/>
              </a:spcBef>
              <a:spcAft>
                <a:spcPts val="0"/>
              </a:spcAft>
              <a:buClr>
                <a:schemeClr val="dk1"/>
              </a:buClr>
              <a:buSzPts val="1100"/>
              <a:buFont typeface="Arial"/>
              <a:buNone/>
            </a:pPr>
            <a:endParaRPr sz="1100">
              <a:latin typeface="Arial"/>
              <a:ea typeface="Arial"/>
              <a:cs typeface="Arial"/>
              <a:sym typeface="Aria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5" name="Google Shape;1115;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Agora é hora de revisar o módulo e encerrar com um teste de conhecimento e discussão sobre uma pergunta simulada do teste de certificação.</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0"/>
        <p:cNvGrpSpPr/>
        <p:nvPr/>
      </p:nvGrpSpPr>
      <p:grpSpPr>
        <a:xfrm>
          <a:off x="0" y="0"/>
          <a:ext cx="0" cy="0"/>
          <a:chOff x="0" y="0"/>
          <a:chExt cx="0" cy="0"/>
        </a:xfrm>
      </p:grpSpPr>
      <p:sp>
        <p:nvSpPr>
          <p:cNvPr id="1121" name="Google Shape;1121;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2" name="Google Shape;1122;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Resumindo, neste módulo você aprendeu a:</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Definir diferentes tipos de computação em nuvem</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Descrever seis vantagens da computação em nuvem</a:t>
            </a:r>
            <a:endParaRPr sz="1100" strike="sngStrike">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Reconhecer as principais categorias dos serviços da AWS e os principais serviços</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Analisar a estrutura de adoção da Nuvem AWS</a:t>
            </a:r>
            <a:endParaRPr sz="1100" strike="sngStrike">
              <a:latin typeface="Arial"/>
              <a:ea typeface="Arial"/>
              <a:cs typeface="Arial"/>
              <a:sym typeface="Arial"/>
            </a:endParaRPr>
          </a:p>
          <a:p>
            <a:pPr marL="171450" lvl="0" indent="-101600" algn="l" rtl="0">
              <a:spcBef>
                <a:spcPts val="0"/>
              </a:spcBef>
              <a:spcAft>
                <a:spcPts val="0"/>
              </a:spcAft>
              <a:buClr>
                <a:schemeClr val="dk1"/>
              </a:buClr>
              <a:buSzPts val="1100"/>
              <a:buFont typeface="Arial"/>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Para finalizar este módulo, conclua o teste de conhecimento.</a:t>
            </a: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
        <p:cNvGrpSpPr/>
        <p:nvPr/>
      </p:nvGrpSpPr>
      <p:grpSpPr>
        <a:xfrm>
          <a:off x="0" y="0"/>
          <a:ext cx="0" cy="0"/>
          <a:chOff x="0" y="0"/>
          <a:chExt cx="0" cy="0"/>
        </a:xfrm>
      </p:grpSpPr>
      <p:sp>
        <p:nvSpPr>
          <p:cNvPr id="1129" name="Google Shape;1129;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0" name="Google Shape;1130;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Agora, conclua o teste de conhecimento.</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
        <p:cNvGrpSpPr/>
        <p:nvPr/>
      </p:nvGrpSpPr>
      <p:grpSpPr>
        <a:xfrm>
          <a:off x="0" y="0"/>
          <a:ext cx="0" cy="0"/>
          <a:chOff x="0" y="0"/>
          <a:chExt cx="0" cy="0"/>
        </a:xfrm>
      </p:grpSpPr>
      <p:sp>
        <p:nvSpPr>
          <p:cNvPr id="1137" name="Google Shape;1137;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8" name="Google Shape;1138;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Examine as opções de resposta e as exclua com base nas palavras-chave destacadas anteriormente.</a:t>
            </a:r>
            <a:endParaRPr sz="1100">
              <a:latin typeface="Arial"/>
              <a:ea typeface="Arial"/>
              <a:cs typeface="Arial"/>
              <a:sym typeface="Arial"/>
            </a:endParaRPr>
          </a:p>
        </p:txBody>
      </p:sp>
      <p:sp>
        <p:nvSpPr>
          <p:cNvPr id="1139" name="Google Shape;1139;p44:notes"/>
          <p:cNvSpPr txBox="1">
            <a:spLocks noGrp="1"/>
          </p:cNvSpPr>
          <p:nvPr>
            <p:ph type="ftr" idx="11"/>
          </p:nvPr>
        </p:nvSpPr>
        <p:spPr>
          <a:xfrm>
            <a:off x="0" y="8685213"/>
            <a:ext cx="5347504" cy="458787"/>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pt-BR"/>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3" name="Google Shape;443;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pt-BR" sz="1100" b="1" dirty="0">
                <a:latin typeface="Arial"/>
                <a:cs typeface="Arial"/>
                <a:sym typeface="Arial"/>
              </a:rPr>
              <a:t>É entrega sob demanda de recursos computacionais, através de uma plataforma se serviços via internet, sem o gerenciamento ativos desses recursos pelo usuário.</a:t>
            </a:r>
            <a:endParaRPr lang="pt-BR" sz="1100" b="1" dirty="0"/>
          </a:p>
          <a:p>
            <a:pPr marL="0" marR="0" lvl="0" indent="0" algn="l" rtl="0">
              <a:lnSpc>
                <a:spcPct val="100000"/>
              </a:lnSpc>
              <a:spcBef>
                <a:spcPts val="0"/>
              </a:spcBef>
              <a:spcAft>
                <a:spcPts val="0"/>
              </a:spcAft>
              <a:buClr>
                <a:schemeClr val="dk1"/>
              </a:buClr>
              <a:buSzPts val="1100"/>
              <a:buFont typeface="Arial"/>
              <a:buNone/>
            </a:pPr>
            <a:endParaRPr lang="pt-BR" sz="1100" b="1"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endParaRPr lang="pt-BR" sz="1100" b="1"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b="1" dirty="0">
                <a:solidFill>
                  <a:schemeClr val="dk1"/>
                </a:solidFill>
                <a:latin typeface="Arial"/>
                <a:ea typeface="Arial"/>
                <a:cs typeface="Arial"/>
                <a:sym typeface="Arial"/>
              </a:rPr>
              <a:t>Computação em nuvem</a:t>
            </a:r>
            <a:r>
              <a:rPr lang="pt-BR" sz="1100" dirty="0">
                <a:solidFill>
                  <a:schemeClr val="dk1"/>
                </a:solidFill>
                <a:latin typeface="Arial"/>
                <a:ea typeface="Arial"/>
                <a:cs typeface="Arial"/>
                <a:sym typeface="Arial"/>
              </a:rPr>
              <a:t> é a entrega sob demanda de poder computacional, banco de dados, armazenamento, aplicativos e outros recursos de TI pela Internet com uma definição de preço conforme o uso. Esses recursos são executados em computadores servidores localizados em grandes datacenters em todo o mundo. Quando você usa um provedor de serviços em nuvem como a AWS, </a:t>
            </a:r>
            <a:r>
              <a:rPr lang="pt-BR" sz="1100" u="none" dirty="0">
                <a:solidFill>
                  <a:schemeClr val="dk1"/>
                </a:solidFill>
                <a:latin typeface="Arial"/>
                <a:ea typeface="Arial"/>
                <a:cs typeface="Arial"/>
                <a:sym typeface="Arial"/>
              </a:rPr>
              <a:t>ele é o proprietário dos computadores que você está usando. Esses recursos podem ser usados em conjunto, como componentes básicos, para criar soluções que ajudam a cumprir metas de negócios e </a:t>
            </a:r>
            <a:r>
              <a:rPr lang="pt-BR" sz="1100" dirty="0">
                <a:solidFill>
                  <a:schemeClr val="dk1"/>
                </a:solidFill>
                <a:latin typeface="Arial"/>
                <a:ea typeface="Arial"/>
                <a:cs typeface="Arial"/>
                <a:sym typeface="Arial"/>
              </a:rPr>
              <a:t>requisitos de tecnologia.</a:t>
            </a:r>
            <a:endParaRPr dirty="0"/>
          </a:p>
          <a:p>
            <a:pPr marL="0" lvl="0" indent="0" algn="l" rtl="0">
              <a:spcBef>
                <a:spcPts val="0"/>
              </a:spcBef>
              <a:spcAft>
                <a:spcPts val="0"/>
              </a:spcAft>
              <a:buNone/>
            </a:pPr>
            <a:endParaRPr sz="1100"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solidFill>
                  <a:schemeClr val="dk1"/>
                </a:solidFill>
                <a:latin typeface="Arial"/>
                <a:ea typeface="Arial"/>
                <a:cs typeface="Arial"/>
                <a:sym typeface="Arial"/>
              </a:rPr>
              <a:t>Para saber mais sobre a computação em nuvem e como ela funciona, consulte </a:t>
            </a:r>
            <a:r>
              <a:rPr lang="pt-BR" sz="1100" u="sng" dirty="0">
                <a:solidFill>
                  <a:schemeClr val="hlink"/>
                </a:solidFill>
                <a:latin typeface="Arial"/>
                <a:ea typeface="Arial"/>
                <a:cs typeface="Arial"/>
                <a:sym typeface="Arial"/>
                <a:hlinkClick r:id="rId3"/>
              </a:rPr>
              <a:t>esta página web da AWS</a:t>
            </a:r>
            <a:r>
              <a:rPr lang="pt-BR" sz="1100" dirty="0">
                <a:latin typeface="Arial"/>
                <a:ea typeface="Arial"/>
                <a:cs typeface="Arial"/>
                <a:sym typeface="Arial"/>
              </a:rPr>
              <a:t>.</a:t>
            </a:r>
            <a:endParaRPr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0" name="Google Shape;1150;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Se quiser saber mais sobre os tópicos abordados neste módulo, estes recursos adicionais podem ser úteis:</a:t>
            </a:r>
            <a:endParaRPr/>
          </a:p>
          <a:p>
            <a:pPr marL="171450" lvl="0" indent="-171450" algn="l" rtl="0">
              <a:spcBef>
                <a:spcPts val="0"/>
              </a:spcBef>
              <a:spcAft>
                <a:spcPts val="0"/>
              </a:spcAft>
              <a:buClr>
                <a:schemeClr val="dk1"/>
              </a:buClr>
              <a:buSzPts val="1100"/>
              <a:buFont typeface="Arial"/>
              <a:buChar char="•"/>
            </a:pPr>
            <a:r>
              <a:rPr lang="pt-BR" sz="1100" u="sng">
                <a:solidFill>
                  <a:schemeClr val="hlink"/>
                </a:solidFill>
                <a:latin typeface="Arial"/>
                <a:ea typeface="Arial"/>
                <a:cs typeface="Arial"/>
                <a:sym typeface="Arial"/>
                <a:hlinkClick r:id="rId3"/>
              </a:rPr>
              <a:t>O que é a AWS?</a:t>
            </a:r>
            <a:r>
              <a:rPr lang="pt-BR" sz="1100">
                <a:latin typeface="Arial"/>
                <a:ea typeface="Arial"/>
                <a:cs typeface="Arial"/>
                <a:sym typeface="Arial"/>
              </a:rPr>
              <a:t> Vídeo do YouTube</a:t>
            </a:r>
            <a:endParaRPr sz="110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Site </a:t>
            </a:r>
            <a:r>
              <a:rPr lang="pt-BR" sz="1100" u="sng">
                <a:solidFill>
                  <a:schemeClr val="hlink"/>
                </a:solidFill>
                <a:latin typeface="Arial"/>
                <a:ea typeface="Arial"/>
                <a:cs typeface="Arial"/>
                <a:sym typeface="Arial"/>
                <a:hlinkClick r:id="rId4"/>
              </a:rPr>
              <a:t>Computação em nuvem com a AWS</a:t>
            </a:r>
            <a:endParaRPr/>
          </a:p>
          <a:p>
            <a:pPr marL="171450" lvl="0" indent="-171450" algn="l" rtl="0">
              <a:spcBef>
                <a:spcPts val="0"/>
              </a:spcBef>
              <a:spcAft>
                <a:spcPts val="0"/>
              </a:spcAft>
              <a:buClr>
                <a:schemeClr val="dk1"/>
              </a:buClr>
              <a:buSzPts val="1100"/>
              <a:buFont typeface="Arial"/>
              <a:buChar char="•"/>
            </a:pPr>
            <a:r>
              <a:rPr lang="pt-BR" sz="1100" u="sng">
                <a:solidFill>
                  <a:schemeClr val="hlink"/>
                </a:solidFill>
                <a:latin typeface="Arial"/>
                <a:ea typeface="Arial"/>
                <a:cs typeface="Arial"/>
                <a:sym typeface="Arial"/>
                <a:hlinkClick r:id="rId5"/>
              </a:rPr>
              <a:t>Artigo técnico </a:t>
            </a:r>
            <a:r>
              <a:rPr lang="pt-BR" sz="1100">
                <a:latin typeface="Arial"/>
                <a:ea typeface="Arial"/>
                <a:cs typeface="Arial"/>
                <a:sym typeface="Arial"/>
              </a:rPr>
              <a:t>Visão geral do Amazon Web Services</a:t>
            </a:r>
            <a:endParaRPr/>
          </a:p>
          <a:p>
            <a:pPr marL="171450" lvl="0" indent="-171450" algn="l" rtl="0">
              <a:spcBef>
                <a:spcPts val="0"/>
              </a:spcBef>
              <a:spcAft>
                <a:spcPts val="0"/>
              </a:spcAft>
              <a:buClr>
                <a:schemeClr val="dk1"/>
              </a:buClr>
              <a:buSzPts val="1100"/>
              <a:buFont typeface="Arial"/>
              <a:buChar char="•"/>
            </a:pPr>
            <a:r>
              <a:rPr lang="pt-BR" sz="1100" u="sng">
                <a:solidFill>
                  <a:schemeClr val="hlink"/>
                </a:solidFill>
                <a:latin typeface="Arial"/>
                <a:ea typeface="Arial"/>
                <a:cs typeface="Arial"/>
                <a:sym typeface="Arial"/>
                <a:hlinkClick r:id="rId6"/>
              </a:rPr>
              <a:t>Artigo técnico</a:t>
            </a:r>
            <a:r>
              <a:rPr lang="pt-BR" sz="1100">
                <a:latin typeface="Arial"/>
                <a:ea typeface="Arial"/>
                <a:cs typeface="Arial"/>
                <a:sym typeface="Arial"/>
              </a:rPr>
              <a:t>Visão geral do AWS Cloud Adoption Framework</a:t>
            </a:r>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8" name="Google Shape;1158;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Agradecemos a sua participação!</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3" name="Google Shape;443;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pt-BR" sz="1200" dirty="0"/>
              <a:t>Constantemente usamos </a:t>
            </a:r>
            <a:r>
              <a:rPr lang="pt-BR" sz="1200" b="1" dirty="0">
                <a:solidFill>
                  <a:schemeClr val="accent5"/>
                </a:solidFill>
              </a:rPr>
              <a:t>c</a:t>
            </a:r>
            <a:r>
              <a:rPr lang="pt-BR" sz="1200" b="1" dirty="0">
                <a:solidFill>
                  <a:schemeClr val="accent5"/>
                </a:solidFill>
                <a:latin typeface="Arial"/>
                <a:ea typeface="Arial"/>
                <a:cs typeface="Arial"/>
                <a:sym typeface="Arial"/>
              </a:rPr>
              <a:t>omputação em nuvem</a:t>
            </a:r>
            <a:r>
              <a:rPr lang="pt-BR" sz="1200" dirty="0">
                <a:latin typeface="Arial"/>
                <a:ea typeface="Arial"/>
                <a:cs typeface="Arial"/>
                <a:sym typeface="Arial"/>
              </a:rPr>
              <a:t> e sem percebemos.</a:t>
            </a:r>
            <a:endParaRPr lang="pt-BR" dirty="0">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endParaRPr lang="pt-BR" dirty="0"/>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pt-BR" dirty="0"/>
              <a:t>Trocando mensagens e fotos por aplicativo.</a:t>
            </a: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pt-BR" dirty="0"/>
              <a:t>Enviando e-mail em sua empresa ou amigo.</a:t>
            </a: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endParaRPr lang="pt-BR" dirty="0"/>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pt-BR" dirty="0"/>
              <a:t>A plataforma que esta por de trás de tudo isso é a nuvem.</a:t>
            </a: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pt-BR" dirty="0"/>
              <a:t>Até o backup do seu celular esta na nuvem.</a:t>
            </a: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endParaRPr lang="pt-BR" dirty="0"/>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pt-BR" dirty="0"/>
              <a:t>Por isso quando falamos em nuvem não significa que você irá fazer um investimento tão alto.</a:t>
            </a: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endParaRPr lang="pt-BR" dirty="0"/>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pt-BR" dirty="0"/>
              <a:t>Entenda que hoje você já usa, mas falando de uso empresarial, você poderá provisionar os recursos conforme demanda.</a:t>
            </a:r>
            <a:endParaRPr dirty="0"/>
          </a:p>
        </p:txBody>
      </p:sp>
    </p:spTree>
    <p:extLst>
      <p:ext uri="{BB962C8B-B14F-4D97-AF65-F5344CB8AC3E}">
        <p14:creationId xmlns:p14="http://schemas.microsoft.com/office/powerpoint/2010/main" val="3359407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2" name="Google Shape;452;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dirty="0">
                <a:solidFill>
                  <a:schemeClr val="dk1"/>
                </a:solidFill>
                <a:latin typeface="Arial"/>
                <a:ea typeface="Arial"/>
                <a:cs typeface="Arial"/>
                <a:sym typeface="Arial"/>
              </a:rPr>
              <a:t>A computação em nuvem permite que você deixe de pensar em sua infraestrutura como hardware e passe a pensar nela (e usá-la) como software. Mas o que isso significa?</a:t>
            </a:r>
          </a:p>
          <a:p>
            <a:pPr marL="0" marR="0" lvl="0" indent="0" algn="l" rtl="0">
              <a:lnSpc>
                <a:spcPct val="100000"/>
              </a:lnSpc>
              <a:spcBef>
                <a:spcPts val="0"/>
              </a:spcBef>
              <a:spcAft>
                <a:spcPts val="0"/>
              </a:spcAft>
              <a:buClr>
                <a:schemeClr val="dk1"/>
              </a:buClr>
              <a:buSzPts val="1100"/>
              <a:buFont typeface="Arial"/>
              <a:buNone/>
            </a:pPr>
            <a:endParaRPr lang="pt-BR" sz="1100" dirty="0">
              <a:solidFill>
                <a:schemeClr val="dk1"/>
              </a:solidFill>
              <a:latin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dirty="0">
                <a:solidFill>
                  <a:schemeClr val="dk1"/>
                </a:solidFill>
                <a:latin typeface="Arial"/>
                <a:cs typeface="Arial"/>
                <a:sym typeface="Arial"/>
              </a:rPr>
              <a:t>O que você precisa usar nesse momento.</a:t>
            </a:r>
          </a:p>
          <a:p>
            <a:pPr marL="0" marR="0" lvl="0" indent="0" algn="l" rtl="0">
              <a:lnSpc>
                <a:spcPct val="100000"/>
              </a:lnSpc>
              <a:spcBef>
                <a:spcPts val="0"/>
              </a:spcBef>
              <a:spcAft>
                <a:spcPts val="0"/>
              </a:spcAft>
              <a:buClr>
                <a:schemeClr val="dk1"/>
              </a:buClr>
              <a:buSzPts val="1100"/>
              <a:buFont typeface="Arial"/>
              <a:buNone/>
            </a:pPr>
            <a:r>
              <a:rPr lang="pt-BR" sz="1100" dirty="0">
                <a:solidFill>
                  <a:schemeClr val="dk1"/>
                </a:solidFill>
                <a:latin typeface="Arial"/>
                <a:cs typeface="Arial"/>
                <a:sym typeface="Arial"/>
              </a:rPr>
              <a:t>Quando de espaço é necessário agora?</a:t>
            </a:r>
          </a:p>
          <a:p>
            <a:pPr marL="0" marR="0" lvl="0" indent="0" algn="l" rtl="0">
              <a:lnSpc>
                <a:spcPct val="100000"/>
              </a:lnSpc>
              <a:spcBef>
                <a:spcPts val="0"/>
              </a:spcBef>
              <a:spcAft>
                <a:spcPts val="0"/>
              </a:spcAft>
              <a:buClr>
                <a:schemeClr val="dk1"/>
              </a:buClr>
              <a:buSzPts val="1100"/>
              <a:buFont typeface="Arial"/>
              <a:buNone/>
            </a:pPr>
            <a:endParaRPr lang="pt-BR" dirty="0"/>
          </a:p>
          <a:p>
            <a:pPr marL="0" marR="0" lvl="0" indent="0" algn="l" rtl="0">
              <a:lnSpc>
                <a:spcPct val="100000"/>
              </a:lnSpc>
              <a:spcBef>
                <a:spcPts val="0"/>
              </a:spcBef>
              <a:spcAft>
                <a:spcPts val="0"/>
              </a:spcAft>
              <a:buClr>
                <a:schemeClr val="dk1"/>
              </a:buClr>
              <a:buSzPts val="1100"/>
              <a:buFont typeface="Arial"/>
              <a:buNone/>
            </a:pPr>
            <a:endParaRPr lang="pt-BR" dirty="0"/>
          </a:p>
          <a:p>
            <a:pPr marL="0" marR="0" lvl="0" indent="0" algn="l" rtl="0">
              <a:lnSpc>
                <a:spcPct val="100000"/>
              </a:lnSpc>
              <a:spcBef>
                <a:spcPts val="0"/>
              </a:spcBef>
              <a:spcAft>
                <a:spcPts val="0"/>
              </a:spcAft>
              <a:buClr>
                <a:schemeClr val="dk1"/>
              </a:buClr>
              <a:buSzPts val="1100"/>
              <a:buFont typeface="Arial"/>
              <a:buNone/>
            </a:pPr>
            <a:r>
              <a:rPr lang="pt-BR" dirty="0"/>
              <a:t>Mas pra que tudo isso funcionada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3" name="Google Shape;463;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dirty="0">
                <a:solidFill>
                  <a:schemeClr val="dk1"/>
                </a:solidFill>
                <a:latin typeface="Arial"/>
                <a:ea typeface="Arial"/>
                <a:cs typeface="Arial"/>
                <a:sym typeface="Arial"/>
              </a:rPr>
              <a:t>No modelo de computação tradicional, considera-se que a infraestrutura é composta por hardware. </a:t>
            </a:r>
          </a:p>
          <a:p>
            <a:pPr marL="0" lvl="0" indent="0" algn="l" rtl="0">
              <a:spcBef>
                <a:spcPts val="0"/>
              </a:spcBef>
              <a:spcAft>
                <a:spcPts val="0"/>
              </a:spcAft>
              <a:buNone/>
            </a:pPr>
            <a:endParaRPr lang="pt-BR" sz="1100" dirty="0">
              <a:solidFill>
                <a:schemeClr val="dk1"/>
              </a:solidFill>
              <a:latin typeface="Arial"/>
              <a:ea typeface="Arial"/>
              <a:cs typeface="Arial"/>
              <a:sym typeface="Arial"/>
            </a:endParaRPr>
          </a:p>
          <a:p>
            <a:pPr marL="0" lvl="0" indent="0" algn="l" rtl="0">
              <a:spcBef>
                <a:spcPts val="0"/>
              </a:spcBef>
              <a:spcAft>
                <a:spcPts val="0"/>
              </a:spcAft>
              <a:buNone/>
            </a:pPr>
            <a:r>
              <a:rPr lang="pt-BR" sz="1100" dirty="0">
                <a:solidFill>
                  <a:schemeClr val="dk1"/>
                </a:solidFill>
                <a:latin typeface="Arial"/>
                <a:ea typeface="Arial"/>
                <a:cs typeface="Arial"/>
                <a:sym typeface="Arial"/>
              </a:rPr>
              <a:t>As soluções de hardware são físicas, o que significa que exigem espaço, equipe, segurança física, planejamento e despesas de capital.</a:t>
            </a:r>
            <a:endParaRPr sz="1100" dirty="0">
              <a:solidFill>
                <a:schemeClr val="dk1"/>
              </a:solidFill>
              <a:latin typeface="Arial"/>
              <a:ea typeface="Arial"/>
              <a:cs typeface="Arial"/>
              <a:sym typeface="Arial"/>
            </a:endParaRPr>
          </a:p>
          <a:p>
            <a:pPr marL="0" lvl="0" indent="0" algn="l" rtl="0">
              <a:spcBef>
                <a:spcPts val="0"/>
              </a:spcBef>
              <a:spcAft>
                <a:spcPts val="0"/>
              </a:spcAft>
              <a:buNone/>
            </a:pPr>
            <a:endParaRPr sz="1100" dirty="0">
              <a:solidFill>
                <a:schemeClr val="dk1"/>
              </a:solidFill>
              <a:latin typeface="Arial"/>
              <a:ea typeface="Arial"/>
              <a:cs typeface="Arial"/>
              <a:sym typeface="Arial"/>
            </a:endParaRPr>
          </a:p>
          <a:p>
            <a:pPr marL="0" lvl="0" indent="0" algn="l" rtl="0">
              <a:spcBef>
                <a:spcPts val="0"/>
              </a:spcBef>
              <a:spcAft>
                <a:spcPts val="0"/>
              </a:spcAft>
              <a:buNone/>
            </a:pPr>
            <a:r>
              <a:rPr lang="pt-BR" sz="1100" dirty="0">
                <a:solidFill>
                  <a:schemeClr val="dk1"/>
                </a:solidFill>
                <a:latin typeface="Arial"/>
                <a:ea typeface="Arial"/>
                <a:cs typeface="Arial"/>
                <a:sym typeface="Arial"/>
              </a:rPr>
              <a:t>Além de um investimento inicial significativo, outro aspecto impeditivo da computação tradicional é o ciclo longo de aquisição de hardware que envolve a aquisição, o provisionamento e a manutenção de infraestrutura local.</a:t>
            </a:r>
            <a:endParaRPr sz="1100" dirty="0">
              <a:solidFill>
                <a:schemeClr val="dk1"/>
              </a:solidFill>
              <a:latin typeface="Arial"/>
              <a:ea typeface="Arial"/>
              <a:cs typeface="Arial"/>
              <a:sym typeface="Arial"/>
            </a:endParaRPr>
          </a:p>
          <a:p>
            <a:pPr marL="0" lvl="0" indent="0" algn="l" rtl="0">
              <a:spcBef>
                <a:spcPts val="0"/>
              </a:spcBef>
              <a:spcAft>
                <a:spcPts val="0"/>
              </a:spcAft>
              <a:buNone/>
            </a:pPr>
            <a:endParaRPr sz="1100" dirty="0">
              <a:solidFill>
                <a:schemeClr val="dk1"/>
              </a:solidFill>
              <a:latin typeface="Arial"/>
              <a:ea typeface="Arial"/>
              <a:cs typeface="Arial"/>
              <a:sym typeface="Arial"/>
            </a:endParaRPr>
          </a:p>
          <a:p>
            <a:pPr marL="0" lvl="0" indent="0" algn="l" rtl="0">
              <a:spcBef>
                <a:spcPts val="0"/>
              </a:spcBef>
              <a:spcAft>
                <a:spcPts val="0"/>
              </a:spcAft>
              <a:buNone/>
            </a:pPr>
            <a:r>
              <a:rPr lang="pt-BR" sz="1100" dirty="0">
                <a:solidFill>
                  <a:schemeClr val="dk1"/>
                </a:solidFill>
                <a:latin typeface="Arial"/>
                <a:ea typeface="Arial"/>
                <a:cs typeface="Arial"/>
                <a:sym typeface="Arial"/>
              </a:rPr>
              <a:t>Com uma solução de hardware, você precisa se perguntar se há capacidade de recursos ou armazenamento suficiente para atender às suas necessidades e então provisionar capacidade tentando adivinhar os picos máximos teóricos. </a:t>
            </a:r>
          </a:p>
          <a:p>
            <a:pPr marL="0" lvl="0" indent="0" algn="l" rtl="0">
              <a:spcBef>
                <a:spcPts val="0"/>
              </a:spcBef>
              <a:spcAft>
                <a:spcPts val="0"/>
              </a:spcAft>
              <a:buNone/>
            </a:pPr>
            <a:endParaRPr lang="pt-BR" sz="1100" dirty="0">
              <a:solidFill>
                <a:schemeClr val="dk1"/>
              </a:solidFill>
              <a:latin typeface="Arial"/>
              <a:ea typeface="Arial"/>
              <a:cs typeface="Arial"/>
              <a:sym typeface="Arial"/>
            </a:endParaRPr>
          </a:p>
          <a:p>
            <a:pPr marL="0" lvl="0" indent="0" algn="l" rtl="0">
              <a:spcBef>
                <a:spcPts val="0"/>
              </a:spcBef>
              <a:spcAft>
                <a:spcPts val="0"/>
              </a:spcAft>
              <a:buNone/>
            </a:pPr>
            <a:r>
              <a:rPr lang="pt-BR" sz="1100" dirty="0">
                <a:solidFill>
                  <a:schemeClr val="dk1"/>
                </a:solidFill>
                <a:latin typeface="Arial"/>
                <a:ea typeface="Arial"/>
                <a:cs typeface="Arial"/>
                <a:sym typeface="Arial"/>
              </a:rPr>
              <a:t>Se você não atingir o pico máximo projetado, pagará pelos recursos caros que permanecerem ociosos. </a:t>
            </a:r>
          </a:p>
          <a:p>
            <a:pPr marL="0" lvl="0" indent="0" algn="l" rtl="0">
              <a:spcBef>
                <a:spcPts val="0"/>
              </a:spcBef>
              <a:spcAft>
                <a:spcPts val="0"/>
              </a:spcAft>
              <a:buNone/>
            </a:pPr>
            <a:endParaRPr lang="pt-BR" sz="1100" dirty="0">
              <a:solidFill>
                <a:schemeClr val="dk1"/>
              </a:solidFill>
              <a:latin typeface="Arial"/>
              <a:ea typeface="Arial"/>
              <a:cs typeface="Arial"/>
              <a:sym typeface="Arial"/>
            </a:endParaRPr>
          </a:p>
          <a:p>
            <a:pPr marL="0" lvl="0" indent="0" algn="l" rtl="0">
              <a:spcBef>
                <a:spcPts val="0"/>
              </a:spcBef>
              <a:spcAft>
                <a:spcPts val="0"/>
              </a:spcAft>
              <a:buNone/>
            </a:pPr>
            <a:r>
              <a:rPr lang="pt-BR" sz="1100" dirty="0">
                <a:solidFill>
                  <a:schemeClr val="dk1"/>
                </a:solidFill>
                <a:latin typeface="Arial"/>
                <a:ea typeface="Arial"/>
                <a:cs typeface="Arial"/>
                <a:sym typeface="Arial"/>
              </a:rPr>
              <a:t>Se você exceder o pico máximo projetado, não terá capacidade suficiente para atender às suas necessidades. </a:t>
            </a:r>
          </a:p>
          <a:p>
            <a:pPr marL="0" lvl="0" indent="0" algn="l" rtl="0">
              <a:spcBef>
                <a:spcPts val="0"/>
              </a:spcBef>
              <a:spcAft>
                <a:spcPts val="0"/>
              </a:spcAft>
              <a:buNone/>
            </a:pPr>
            <a:endParaRPr lang="pt-BR" sz="1100" dirty="0">
              <a:solidFill>
                <a:schemeClr val="dk1"/>
              </a:solidFill>
              <a:latin typeface="Arial"/>
              <a:ea typeface="Arial"/>
              <a:cs typeface="Arial"/>
              <a:sym typeface="Arial"/>
            </a:endParaRPr>
          </a:p>
          <a:p>
            <a:pPr marL="0" lvl="0" indent="0" algn="l" rtl="0">
              <a:spcBef>
                <a:spcPts val="0"/>
              </a:spcBef>
              <a:spcAft>
                <a:spcPts val="0"/>
              </a:spcAft>
              <a:buNone/>
            </a:pPr>
            <a:r>
              <a:rPr lang="pt-BR" sz="1100" dirty="0">
                <a:solidFill>
                  <a:schemeClr val="dk1"/>
                </a:solidFill>
                <a:latin typeface="Arial"/>
                <a:ea typeface="Arial"/>
                <a:cs typeface="Arial"/>
                <a:sym typeface="Arial"/>
              </a:rPr>
              <a:t>Se suas necessidades mudarem, você precisará gastar tempo, esforço e dinheiro para implementar uma nova solução.</a:t>
            </a:r>
            <a:endParaRPr dirty="0"/>
          </a:p>
          <a:p>
            <a:pPr marL="0" lvl="0" indent="0" algn="l" rtl="0">
              <a:spcBef>
                <a:spcPts val="0"/>
              </a:spcBef>
              <a:spcAft>
                <a:spcPts val="0"/>
              </a:spcAft>
              <a:buNone/>
            </a:pPr>
            <a:endParaRPr sz="1100" dirty="0">
              <a:solidFill>
                <a:schemeClr val="dk1"/>
              </a:solidFill>
              <a:latin typeface="Arial"/>
              <a:ea typeface="Arial"/>
              <a:cs typeface="Arial"/>
              <a:sym typeface="Arial"/>
            </a:endParaRPr>
          </a:p>
          <a:p>
            <a:pPr marL="0" lvl="0" indent="0" algn="l" rtl="0">
              <a:spcBef>
                <a:spcPts val="0"/>
              </a:spcBef>
              <a:spcAft>
                <a:spcPts val="0"/>
              </a:spcAft>
              <a:buNone/>
            </a:pPr>
            <a:r>
              <a:rPr lang="pt-BR" sz="1100" dirty="0">
                <a:solidFill>
                  <a:schemeClr val="dk1"/>
                </a:solidFill>
                <a:latin typeface="Arial"/>
                <a:ea typeface="Arial"/>
                <a:cs typeface="Arial"/>
                <a:sym typeface="Arial"/>
              </a:rPr>
              <a:t>Por exemplo, se você quisesse provisionar um novo </a:t>
            </a:r>
            <a:r>
              <a:rPr lang="pt-BR" sz="1100" u="none" dirty="0">
                <a:solidFill>
                  <a:schemeClr val="dk1"/>
                </a:solidFill>
                <a:latin typeface="Arial"/>
                <a:ea typeface="Arial"/>
                <a:cs typeface="Arial"/>
                <a:sym typeface="Arial"/>
              </a:rPr>
              <a:t>site</a:t>
            </a:r>
            <a:r>
              <a:rPr lang="pt-BR" sz="1100" dirty="0">
                <a:solidFill>
                  <a:schemeClr val="dk1"/>
                </a:solidFill>
                <a:latin typeface="Arial"/>
                <a:ea typeface="Arial"/>
                <a:cs typeface="Arial"/>
                <a:sym typeface="Arial"/>
              </a:rPr>
              <a:t>, precisaria comprar o hardware, montá-lo e empilhá-lo, colocá-lo em um datacenter e, em seguida, gerenciá-lo você mesmo ou escolher alguém para fazer isso. </a:t>
            </a:r>
          </a:p>
          <a:p>
            <a:pPr marL="0" lvl="0" indent="0" algn="l" rtl="0">
              <a:spcBef>
                <a:spcPts val="0"/>
              </a:spcBef>
              <a:spcAft>
                <a:spcPts val="0"/>
              </a:spcAft>
              <a:buNone/>
            </a:pPr>
            <a:endParaRPr lang="pt-BR" sz="1100" dirty="0">
              <a:solidFill>
                <a:schemeClr val="dk1"/>
              </a:solidFill>
              <a:latin typeface="Arial"/>
              <a:ea typeface="Arial"/>
              <a:cs typeface="Arial"/>
              <a:sym typeface="Arial"/>
            </a:endParaRPr>
          </a:p>
          <a:p>
            <a:pPr marL="0" lvl="0" indent="0" algn="l" rtl="0">
              <a:spcBef>
                <a:spcPts val="0"/>
              </a:spcBef>
              <a:spcAft>
                <a:spcPts val="0"/>
              </a:spcAft>
              <a:buNone/>
            </a:pPr>
            <a:r>
              <a:rPr lang="pt-BR" sz="1100" dirty="0">
                <a:solidFill>
                  <a:schemeClr val="dk1"/>
                </a:solidFill>
                <a:latin typeface="Arial"/>
                <a:ea typeface="Arial"/>
                <a:cs typeface="Arial"/>
                <a:sym typeface="Arial"/>
              </a:rPr>
              <a:t>Essa abordagem é cara e demorada.</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3"/>
        <p:cNvGrpSpPr/>
        <p:nvPr/>
      </p:nvGrpSpPr>
      <p:grpSpPr>
        <a:xfrm>
          <a:off x="0" y="0"/>
          <a:ext cx="0" cy="0"/>
          <a:chOff x="0" y="0"/>
          <a:chExt cx="0" cy="0"/>
        </a:xfrm>
      </p:grpSpPr>
      <p:pic>
        <p:nvPicPr>
          <p:cNvPr id="14" name="Google Shape;14;p48"/>
          <p:cNvPicPr preferRelativeResize="0"/>
          <p:nvPr/>
        </p:nvPicPr>
        <p:blipFill rotWithShape="1">
          <a:blip r:embed="rId2">
            <a:alphaModFix/>
          </a:blip>
          <a:srcRect/>
          <a:stretch/>
        </p:blipFill>
        <p:spPr>
          <a:xfrm>
            <a:off x="-81023" y="-47919"/>
            <a:ext cx="12361762" cy="6958182"/>
          </a:xfrm>
          <a:prstGeom prst="rect">
            <a:avLst/>
          </a:prstGeom>
          <a:noFill/>
          <a:ln>
            <a:noFill/>
          </a:ln>
        </p:spPr>
      </p:pic>
      <p:sp>
        <p:nvSpPr>
          <p:cNvPr id="15" name="Google Shape;15;p48"/>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48"/>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000"/>
              <a:buNone/>
              <a:defRPr sz="2000" b="0">
                <a:solidFill>
                  <a:schemeClr val="lt1"/>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7" name="Google Shape;17;p48"/>
          <p:cNvPicPr preferRelativeResize="0"/>
          <p:nvPr/>
        </p:nvPicPr>
        <p:blipFill rotWithShape="1">
          <a:blip r:embed="rId3">
            <a:alphaModFix/>
          </a:blip>
          <a:srcRect/>
          <a:stretch/>
        </p:blipFill>
        <p:spPr>
          <a:xfrm>
            <a:off x="9931098" y="6089839"/>
            <a:ext cx="1772656" cy="449073"/>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73"/>
        <p:cNvGrpSpPr/>
        <p:nvPr/>
      </p:nvGrpSpPr>
      <p:grpSpPr>
        <a:xfrm>
          <a:off x="0" y="0"/>
          <a:ext cx="0" cy="0"/>
          <a:chOff x="0" y="0"/>
          <a:chExt cx="0" cy="0"/>
        </a:xfrm>
      </p:grpSpPr>
      <p:pic>
        <p:nvPicPr>
          <p:cNvPr id="74" name="Google Shape;74;p59"/>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75" name="Google Shape;75;p5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5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77" name="Google Shape;77;p59"/>
          <p:cNvSpPr txBox="1">
            <a:spLocks noGrp="1"/>
          </p:cNvSpPr>
          <p:nvPr>
            <p:ph type="body" idx="1"/>
          </p:nvPr>
        </p:nvSpPr>
        <p:spPr>
          <a:xfrm>
            <a:off x="419100" y="2041932"/>
            <a:ext cx="5504688"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59"/>
          <p:cNvSpPr txBox="1">
            <a:spLocks noGrp="1"/>
          </p:cNvSpPr>
          <p:nvPr>
            <p:ph type="body" idx="2"/>
          </p:nvPr>
        </p:nvSpPr>
        <p:spPr>
          <a:xfrm>
            <a:off x="419101" y="1524000"/>
            <a:ext cx="5504688"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59"/>
          <p:cNvSpPr txBox="1">
            <a:spLocks noGrp="1"/>
          </p:cNvSpPr>
          <p:nvPr>
            <p:ph type="body" idx="3"/>
          </p:nvPr>
        </p:nvSpPr>
        <p:spPr>
          <a:xfrm>
            <a:off x="6249885" y="2041932"/>
            <a:ext cx="5504688"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0" name="Google Shape;80;p59"/>
          <p:cNvSpPr txBox="1">
            <a:spLocks noGrp="1"/>
          </p:cNvSpPr>
          <p:nvPr>
            <p:ph type="body" idx="4"/>
          </p:nvPr>
        </p:nvSpPr>
        <p:spPr>
          <a:xfrm>
            <a:off x="6249886" y="1524000"/>
            <a:ext cx="5504688"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59"/>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82" name="Google Shape;82;p59"/>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83"/>
        <p:cNvGrpSpPr/>
        <p:nvPr/>
      </p:nvGrpSpPr>
      <p:grpSpPr>
        <a:xfrm>
          <a:off x="0" y="0"/>
          <a:ext cx="0" cy="0"/>
          <a:chOff x="0" y="0"/>
          <a:chExt cx="0" cy="0"/>
        </a:xfrm>
      </p:grpSpPr>
      <p:pic>
        <p:nvPicPr>
          <p:cNvPr id="84" name="Google Shape;84;p60"/>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85" name="Google Shape;85;p6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6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87" name="Google Shape;87;p60"/>
          <p:cNvSpPr txBox="1">
            <a:spLocks noGrp="1"/>
          </p:cNvSpPr>
          <p:nvPr>
            <p:ph type="body" idx="1"/>
          </p:nvPr>
        </p:nvSpPr>
        <p:spPr>
          <a:xfrm>
            <a:off x="419099" y="2041932"/>
            <a:ext cx="11335473"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60"/>
          <p:cNvSpPr txBox="1">
            <a:spLocks noGrp="1"/>
          </p:cNvSpPr>
          <p:nvPr>
            <p:ph type="body" idx="2"/>
          </p:nvPr>
        </p:nvSpPr>
        <p:spPr>
          <a:xfrm>
            <a:off x="419100" y="1524000"/>
            <a:ext cx="11335473"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60"/>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90" name="Google Shape;90;p60"/>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de">
  <p:cSld name="Code">
    <p:spTree>
      <p:nvGrpSpPr>
        <p:cNvPr id="1" name="Shape 91"/>
        <p:cNvGrpSpPr/>
        <p:nvPr/>
      </p:nvGrpSpPr>
      <p:grpSpPr>
        <a:xfrm>
          <a:off x="0" y="0"/>
          <a:ext cx="0" cy="0"/>
          <a:chOff x="0" y="0"/>
          <a:chExt cx="0" cy="0"/>
        </a:xfrm>
      </p:grpSpPr>
      <p:pic>
        <p:nvPicPr>
          <p:cNvPr id="92" name="Google Shape;92;p61"/>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93" name="Google Shape;93;p61"/>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61"/>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5" name="Google Shape;95;p6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96" name="Google Shape;96;p61"/>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97" name="Google Shape;97;p61"/>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de 2 Up">
  <p:cSld name="Code 2 Up">
    <p:spTree>
      <p:nvGrpSpPr>
        <p:cNvPr id="1" name="Shape 98"/>
        <p:cNvGrpSpPr/>
        <p:nvPr/>
      </p:nvGrpSpPr>
      <p:grpSpPr>
        <a:xfrm>
          <a:off x="0" y="0"/>
          <a:ext cx="0" cy="0"/>
          <a:chOff x="0" y="0"/>
          <a:chExt cx="0" cy="0"/>
        </a:xfrm>
      </p:grpSpPr>
      <p:pic>
        <p:nvPicPr>
          <p:cNvPr id="99" name="Google Shape;99;p62"/>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00" name="Google Shape;100;p6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62"/>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6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103" name="Google Shape;103;p62"/>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4" name="Google Shape;104;p62"/>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05" name="Google Shape;105;p62"/>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 Picture">
  <p:cSld name="4 Picture">
    <p:spTree>
      <p:nvGrpSpPr>
        <p:cNvPr id="1" name="Shape 106"/>
        <p:cNvGrpSpPr/>
        <p:nvPr/>
      </p:nvGrpSpPr>
      <p:grpSpPr>
        <a:xfrm>
          <a:off x="0" y="0"/>
          <a:ext cx="0" cy="0"/>
          <a:chOff x="0" y="0"/>
          <a:chExt cx="0" cy="0"/>
        </a:xfrm>
      </p:grpSpPr>
      <p:pic>
        <p:nvPicPr>
          <p:cNvPr id="107" name="Google Shape;107;p63"/>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08" name="Google Shape;108;p6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9" name="Google Shape;109;p6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110" name="Google Shape;110;p63"/>
          <p:cNvSpPr txBox="1">
            <a:spLocks noGrp="1"/>
          </p:cNvSpPr>
          <p:nvPr>
            <p:ph type="body" idx="1"/>
          </p:nvPr>
        </p:nvSpPr>
        <p:spPr>
          <a:xfrm>
            <a:off x="411876"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63"/>
          <p:cNvSpPr>
            <a:spLocks noGrp="1"/>
          </p:cNvSpPr>
          <p:nvPr>
            <p:ph type="pic" idx="2"/>
          </p:nvPr>
        </p:nvSpPr>
        <p:spPr>
          <a:xfrm>
            <a:off x="419100"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2" name="Google Shape;112;p63"/>
          <p:cNvSpPr txBox="1">
            <a:spLocks noGrp="1"/>
          </p:cNvSpPr>
          <p:nvPr>
            <p:ph type="body" idx="3"/>
          </p:nvPr>
        </p:nvSpPr>
        <p:spPr>
          <a:xfrm>
            <a:off x="9086484"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3" name="Google Shape;113;p63"/>
          <p:cNvSpPr>
            <a:spLocks noGrp="1"/>
          </p:cNvSpPr>
          <p:nvPr>
            <p:ph type="pic" idx="4"/>
          </p:nvPr>
        </p:nvSpPr>
        <p:spPr>
          <a:xfrm>
            <a:off x="9093708"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4" name="Google Shape;114;p63"/>
          <p:cNvSpPr txBox="1">
            <a:spLocks noGrp="1"/>
          </p:cNvSpPr>
          <p:nvPr>
            <p:ph type="body" idx="5"/>
          </p:nvPr>
        </p:nvSpPr>
        <p:spPr>
          <a:xfrm>
            <a:off x="6200777"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 name="Google Shape;115;p63"/>
          <p:cNvSpPr>
            <a:spLocks noGrp="1"/>
          </p:cNvSpPr>
          <p:nvPr>
            <p:ph type="pic" idx="6"/>
          </p:nvPr>
        </p:nvSpPr>
        <p:spPr>
          <a:xfrm>
            <a:off x="6210469"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6" name="Google Shape;116;p63"/>
          <p:cNvSpPr txBox="1">
            <a:spLocks noGrp="1"/>
          </p:cNvSpPr>
          <p:nvPr>
            <p:ph type="body" idx="7"/>
          </p:nvPr>
        </p:nvSpPr>
        <p:spPr>
          <a:xfrm>
            <a:off x="3315078"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7" name="Google Shape;117;p63"/>
          <p:cNvSpPr>
            <a:spLocks noGrp="1"/>
          </p:cNvSpPr>
          <p:nvPr>
            <p:ph type="pic" idx="8"/>
          </p:nvPr>
        </p:nvSpPr>
        <p:spPr>
          <a:xfrm>
            <a:off x="3322302"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8" name="Google Shape;118;p63"/>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19" name="Google Shape;119;p63"/>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6 Picture">
  <p:cSld name="6 Picture">
    <p:spTree>
      <p:nvGrpSpPr>
        <p:cNvPr id="1" name="Shape 120"/>
        <p:cNvGrpSpPr/>
        <p:nvPr/>
      </p:nvGrpSpPr>
      <p:grpSpPr>
        <a:xfrm>
          <a:off x="0" y="0"/>
          <a:ext cx="0" cy="0"/>
          <a:chOff x="0" y="0"/>
          <a:chExt cx="0" cy="0"/>
        </a:xfrm>
      </p:grpSpPr>
      <p:pic>
        <p:nvPicPr>
          <p:cNvPr id="121" name="Google Shape;121;p64"/>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22" name="Google Shape;122;p6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6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124" name="Google Shape;124;p64"/>
          <p:cNvSpPr txBox="1">
            <a:spLocks noGrp="1"/>
          </p:cNvSpPr>
          <p:nvPr>
            <p:ph type="body" idx="1"/>
          </p:nvPr>
        </p:nvSpPr>
        <p:spPr>
          <a:xfrm>
            <a:off x="411876"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5" name="Google Shape;125;p64"/>
          <p:cNvSpPr>
            <a:spLocks noGrp="1"/>
          </p:cNvSpPr>
          <p:nvPr>
            <p:ph type="pic" idx="2"/>
          </p:nvPr>
        </p:nvSpPr>
        <p:spPr>
          <a:xfrm>
            <a:off x="419100" y="1524000"/>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6" name="Google Shape;126;p64"/>
          <p:cNvSpPr txBox="1">
            <a:spLocks noGrp="1"/>
          </p:cNvSpPr>
          <p:nvPr>
            <p:ph type="body" idx="3"/>
          </p:nvPr>
        </p:nvSpPr>
        <p:spPr>
          <a:xfrm>
            <a:off x="8153796"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64"/>
          <p:cNvSpPr>
            <a:spLocks noGrp="1"/>
          </p:cNvSpPr>
          <p:nvPr>
            <p:ph type="pic" idx="4"/>
          </p:nvPr>
        </p:nvSpPr>
        <p:spPr>
          <a:xfrm>
            <a:off x="8161020" y="1524000"/>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8" name="Google Shape;128;p64"/>
          <p:cNvSpPr txBox="1">
            <a:spLocks noGrp="1"/>
          </p:cNvSpPr>
          <p:nvPr>
            <p:ph type="body" idx="5"/>
          </p:nvPr>
        </p:nvSpPr>
        <p:spPr>
          <a:xfrm>
            <a:off x="4294312"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9" name="Google Shape;129;p64"/>
          <p:cNvSpPr>
            <a:spLocks noGrp="1"/>
          </p:cNvSpPr>
          <p:nvPr>
            <p:ph type="pic" idx="6"/>
          </p:nvPr>
        </p:nvSpPr>
        <p:spPr>
          <a:xfrm>
            <a:off x="4301536" y="1524000"/>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0" name="Google Shape;130;p64"/>
          <p:cNvSpPr txBox="1">
            <a:spLocks noGrp="1"/>
          </p:cNvSpPr>
          <p:nvPr>
            <p:ph type="body" idx="7"/>
          </p:nvPr>
        </p:nvSpPr>
        <p:spPr>
          <a:xfrm>
            <a:off x="411876"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1" name="Google Shape;131;p64"/>
          <p:cNvSpPr>
            <a:spLocks noGrp="1"/>
          </p:cNvSpPr>
          <p:nvPr>
            <p:ph type="pic" idx="8"/>
          </p:nvPr>
        </p:nvSpPr>
        <p:spPr>
          <a:xfrm>
            <a:off x="419100" y="3934689"/>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2" name="Google Shape;132;p64"/>
          <p:cNvSpPr txBox="1">
            <a:spLocks noGrp="1"/>
          </p:cNvSpPr>
          <p:nvPr>
            <p:ph type="body" idx="9"/>
          </p:nvPr>
        </p:nvSpPr>
        <p:spPr>
          <a:xfrm>
            <a:off x="8153796"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3" name="Google Shape;133;p64"/>
          <p:cNvSpPr>
            <a:spLocks noGrp="1"/>
          </p:cNvSpPr>
          <p:nvPr>
            <p:ph type="pic" idx="13"/>
          </p:nvPr>
        </p:nvSpPr>
        <p:spPr>
          <a:xfrm>
            <a:off x="8161020" y="3934689"/>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4" name="Google Shape;134;p64"/>
          <p:cNvSpPr txBox="1">
            <a:spLocks noGrp="1"/>
          </p:cNvSpPr>
          <p:nvPr>
            <p:ph type="body" idx="14"/>
          </p:nvPr>
        </p:nvSpPr>
        <p:spPr>
          <a:xfrm>
            <a:off x="4294312"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5" name="Google Shape;135;p64"/>
          <p:cNvSpPr>
            <a:spLocks noGrp="1"/>
          </p:cNvSpPr>
          <p:nvPr>
            <p:ph type="pic" idx="15"/>
          </p:nvPr>
        </p:nvSpPr>
        <p:spPr>
          <a:xfrm>
            <a:off x="4301536" y="3934689"/>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6" name="Google Shape;136;p64"/>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37" name="Google Shape;137;p64"/>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Icons">
  <p:cSld name="Icons">
    <p:spTree>
      <p:nvGrpSpPr>
        <p:cNvPr id="1" name="Shape 138"/>
        <p:cNvGrpSpPr/>
        <p:nvPr/>
      </p:nvGrpSpPr>
      <p:grpSpPr>
        <a:xfrm>
          <a:off x="0" y="0"/>
          <a:ext cx="0" cy="0"/>
          <a:chOff x="0" y="0"/>
          <a:chExt cx="0" cy="0"/>
        </a:xfrm>
      </p:grpSpPr>
      <p:sp>
        <p:nvSpPr>
          <p:cNvPr id="139" name="Google Shape;139;p65"/>
          <p:cNvSpPr txBox="1">
            <a:spLocks noGrp="1"/>
          </p:cNvSpPr>
          <p:nvPr>
            <p:ph type="body" idx="1"/>
          </p:nvPr>
        </p:nvSpPr>
        <p:spPr>
          <a:xfrm>
            <a:off x="411876"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0" name="Google Shape;140;p65"/>
          <p:cNvSpPr>
            <a:spLocks noGrp="1"/>
          </p:cNvSpPr>
          <p:nvPr>
            <p:ph type="pic" idx="2"/>
          </p:nvPr>
        </p:nvSpPr>
        <p:spPr>
          <a:xfrm>
            <a:off x="1069259"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1" name="Google Shape;141;p65"/>
          <p:cNvSpPr txBox="1">
            <a:spLocks noGrp="1"/>
          </p:cNvSpPr>
          <p:nvPr>
            <p:ph type="body" idx="3"/>
          </p:nvPr>
        </p:nvSpPr>
        <p:spPr>
          <a:xfrm>
            <a:off x="9086484"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65"/>
          <p:cNvSpPr txBox="1">
            <a:spLocks noGrp="1"/>
          </p:cNvSpPr>
          <p:nvPr>
            <p:ph type="body" idx="4"/>
          </p:nvPr>
        </p:nvSpPr>
        <p:spPr>
          <a:xfrm>
            <a:off x="6177027"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65"/>
          <p:cNvSpPr txBox="1">
            <a:spLocks noGrp="1"/>
          </p:cNvSpPr>
          <p:nvPr>
            <p:ph type="body" idx="5"/>
          </p:nvPr>
        </p:nvSpPr>
        <p:spPr>
          <a:xfrm>
            <a:off x="3315078"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4" name="Google Shape;144;p65"/>
          <p:cNvSpPr>
            <a:spLocks noGrp="1"/>
          </p:cNvSpPr>
          <p:nvPr>
            <p:ph type="pic" idx="6"/>
          </p:nvPr>
        </p:nvSpPr>
        <p:spPr>
          <a:xfrm>
            <a:off x="4049966"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5" name="Google Shape;145;p65"/>
          <p:cNvSpPr>
            <a:spLocks noGrp="1"/>
          </p:cNvSpPr>
          <p:nvPr>
            <p:ph type="pic" idx="7"/>
          </p:nvPr>
        </p:nvSpPr>
        <p:spPr>
          <a:xfrm>
            <a:off x="6911919"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6" name="Google Shape;146;p65"/>
          <p:cNvSpPr>
            <a:spLocks noGrp="1"/>
          </p:cNvSpPr>
          <p:nvPr>
            <p:ph type="pic" idx="8"/>
          </p:nvPr>
        </p:nvSpPr>
        <p:spPr>
          <a:xfrm>
            <a:off x="9773872"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7" name="Google Shape;147;p65"/>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48" name="Google Shape;148;p65"/>
          <p:cNvPicPr preferRelativeResize="0"/>
          <p:nvPr/>
        </p:nvPicPr>
        <p:blipFill rotWithShape="1">
          <a:blip r:embed="rId2">
            <a:alphaModFix/>
          </a:blip>
          <a:srcRect/>
          <a:stretch/>
        </p:blipFill>
        <p:spPr>
          <a:xfrm>
            <a:off x="9909200" y="365126"/>
            <a:ext cx="1772652" cy="449072"/>
          </a:xfrm>
          <a:prstGeom prst="rect">
            <a:avLst/>
          </a:prstGeom>
          <a:noFill/>
          <a:ln>
            <a:noFill/>
          </a:ln>
        </p:spPr>
      </p:pic>
      <p:pic>
        <p:nvPicPr>
          <p:cNvPr id="149" name="Google Shape;149;p65"/>
          <p:cNvPicPr preferRelativeResize="0"/>
          <p:nvPr/>
        </p:nvPicPr>
        <p:blipFill rotWithShape="1">
          <a:blip r:embed="rId3">
            <a:alphaModFix/>
          </a:blip>
          <a:srcRect l="75552" t="60520" r="3438" b="3809"/>
          <a:stretch/>
        </p:blipFill>
        <p:spPr>
          <a:xfrm rot="10800000">
            <a:off x="-1" y="-2"/>
            <a:ext cx="2268187" cy="2166103"/>
          </a:xfrm>
          <a:prstGeom prst="rect">
            <a:avLst/>
          </a:prstGeom>
          <a:noFill/>
          <a:ln>
            <a:noFill/>
          </a:ln>
        </p:spPr>
      </p:pic>
      <p:sp>
        <p:nvSpPr>
          <p:cNvPr id="150" name="Google Shape;150;p6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able 1">
  <p:cSld name="Table 1">
    <p:spTree>
      <p:nvGrpSpPr>
        <p:cNvPr id="1" name="Shape 151"/>
        <p:cNvGrpSpPr/>
        <p:nvPr/>
      </p:nvGrpSpPr>
      <p:grpSpPr>
        <a:xfrm>
          <a:off x="0" y="0"/>
          <a:ext cx="0" cy="0"/>
          <a:chOff x="0" y="0"/>
          <a:chExt cx="0" cy="0"/>
        </a:xfrm>
      </p:grpSpPr>
      <p:sp>
        <p:nvSpPr>
          <p:cNvPr id="152" name="Google Shape;152;p66"/>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153" name="Google Shape;153;p66"/>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54" name="Google Shape;154;p66"/>
          <p:cNvPicPr preferRelativeResize="0"/>
          <p:nvPr/>
        </p:nvPicPr>
        <p:blipFill rotWithShape="1">
          <a:blip r:embed="rId2">
            <a:alphaModFix/>
          </a:blip>
          <a:srcRect/>
          <a:stretch/>
        </p:blipFill>
        <p:spPr>
          <a:xfrm>
            <a:off x="2469" y="5"/>
            <a:ext cx="12188952" cy="1143000"/>
          </a:xfrm>
          <a:prstGeom prst="rect">
            <a:avLst/>
          </a:prstGeom>
          <a:noFill/>
          <a:ln>
            <a:noFill/>
          </a:ln>
        </p:spPr>
      </p:pic>
      <p:pic>
        <p:nvPicPr>
          <p:cNvPr id="155" name="Google Shape;155;p66"/>
          <p:cNvPicPr preferRelativeResize="0"/>
          <p:nvPr/>
        </p:nvPicPr>
        <p:blipFill rotWithShape="1">
          <a:blip r:embed="rId3">
            <a:alphaModFix/>
          </a:blip>
          <a:srcRect/>
          <a:stretch/>
        </p:blipFill>
        <p:spPr>
          <a:xfrm>
            <a:off x="9909198" y="365126"/>
            <a:ext cx="1772656" cy="449073"/>
          </a:xfrm>
          <a:prstGeom prst="rect">
            <a:avLst/>
          </a:prstGeom>
          <a:noFill/>
          <a:ln>
            <a:noFill/>
          </a:ln>
        </p:spPr>
      </p:pic>
      <p:sp>
        <p:nvSpPr>
          <p:cNvPr id="156" name="Google Shape;156;p6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2">
  <p:cSld name="Table 2">
    <p:spTree>
      <p:nvGrpSpPr>
        <p:cNvPr id="1" name="Shape 157"/>
        <p:cNvGrpSpPr/>
        <p:nvPr/>
      </p:nvGrpSpPr>
      <p:grpSpPr>
        <a:xfrm>
          <a:off x="0" y="0"/>
          <a:ext cx="0" cy="0"/>
          <a:chOff x="0" y="0"/>
          <a:chExt cx="0" cy="0"/>
        </a:xfrm>
      </p:grpSpPr>
      <p:pic>
        <p:nvPicPr>
          <p:cNvPr id="158" name="Google Shape;158;p67"/>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59" name="Google Shape;159;p6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67"/>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67"/>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162" name="Google Shape;162;p67"/>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3">
  <p:cSld name="Table 3">
    <p:spTree>
      <p:nvGrpSpPr>
        <p:cNvPr id="1" name="Shape 163"/>
        <p:cNvGrpSpPr/>
        <p:nvPr/>
      </p:nvGrpSpPr>
      <p:grpSpPr>
        <a:xfrm>
          <a:off x="0" y="0"/>
          <a:ext cx="0" cy="0"/>
          <a:chOff x="0" y="0"/>
          <a:chExt cx="0" cy="0"/>
        </a:xfrm>
      </p:grpSpPr>
      <p:pic>
        <p:nvPicPr>
          <p:cNvPr id="164" name="Google Shape;164;p68"/>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65" name="Google Shape;165;p6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6" name="Google Shape;166;p68"/>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68"/>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168" name="Google Shape;168;p68"/>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ype="obj">
  <p:cSld name="OBJECT">
    <p:spTree>
      <p:nvGrpSpPr>
        <p:cNvPr id="1" name="Shape 18"/>
        <p:cNvGrpSpPr/>
        <p:nvPr/>
      </p:nvGrpSpPr>
      <p:grpSpPr>
        <a:xfrm>
          <a:off x="0" y="0"/>
          <a:ext cx="0" cy="0"/>
          <a:chOff x="0" y="0"/>
          <a:chExt cx="0" cy="0"/>
        </a:xfrm>
      </p:grpSpPr>
      <p:pic>
        <p:nvPicPr>
          <p:cNvPr id="19" name="Google Shape;19;p49"/>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0" name="Google Shape;20;p4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49"/>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2" name="Google Shape;22;p49"/>
          <p:cNvPicPr preferRelativeResize="0"/>
          <p:nvPr/>
        </p:nvPicPr>
        <p:blipFill rotWithShape="1">
          <a:blip r:embed="rId3">
            <a:alphaModFix/>
          </a:blip>
          <a:srcRect/>
          <a:stretch/>
        </p:blipFill>
        <p:spPr>
          <a:xfrm>
            <a:off x="9909198" y="365125"/>
            <a:ext cx="1772656" cy="449073"/>
          </a:xfrm>
          <a:prstGeom prst="rect">
            <a:avLst/>
          </a:prstGeom>
          <a:noFill/>
          <a:ln>
            <a:noFill/>
          </a:ln>
        </p:spPr>
      </p:pic>
      <p:sp>
        <p:nvSpPr>
          <p:cNvPr id="23" name="Google Shape;23;p4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24" name="Google Shape;24;p49"/>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Light">
  <p:cSld name="Title Only Light">
    <p:spTree>
      <p:nvGrpSpPr>
        <p:cNvPr id="1" name="Shape 169"/>
        <p:cNvGrpSpPr/>
        <p:nvPr/>
      </p:nvGrpSpPr>
      <p:grpSpPr>
        <a:xfrm>
          <a:off x="0" y="0"/>
          <a:ext cx="0" cy="0"/>
          <a:chOff x="0" y="0"/>
          <a:chExt cx="0" cy="0"/>
        </a:xfrm>
      </p:grpSpPr>
      <p:sp>
        <p:nvSpPr>
          <p:cNvPr id="170" name="Google Shape;170;p6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000"/>
              <a:buFont typeface="Arial"/>
              <a:buNone/>
              <a:defRPr sz="4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1" name="Google Shape;171;p69"/>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72" name="Google Shape;172;p69"/>
          <p:cNvPicPr preferRelativeResize="0"/>
          <p:nvPr/>
        </p:nvPicPr>
        <p:blipFill rotWithShape="1">
          <a:blip r:embed="rId2">
            <a:alphaModFix/>
          </a:blip>
          <a:srcRect/>
          <a:stretch/>
        </p:blipFill>
        <p:spPr>
          <a:xfrm>
            <a:off x="9909200" y="365125"/>
            <a:ext cx="1772652" cy="449072"/>
          </a:xfrm>
          <a:prstGeom prst="rect">
            <a:avLst/>
          </a:prstGeom>
          <a:noFill/>
          <a:ln>
            <a:noFill/>
          </a:ln>
        </p:spPr>
      </p:pic>
      <p:sp>
        <p:nvSpPr>
          <p:cNvPr id="173" name="Google Shape;173;p6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Diagram">
  <p:cSld name="Diagram">
    <p:spTree>
      <p:nvGrpSpPr>
        <p:cNvPr id="1" name="Shape 174"/>
        <p:cNvGrpSpPr/>
        <p:nvPr/>
      </p:nvGrpSpPr>
      <p:grpSpPr>
        <a:xfrm>
          <a:off x="0" y="0"/>
          <a:ext cx="0" cy="0"/>
          <a:chOff x="0" y="0"/>
          <a:chExt cx="0" cy="0"/>
        </a:xfrm>
      </p:grpSpPr>
      <p:sp>
        <p:nvSpPr>
          <p:cNvPr id="175" name="Google Shape;175;p70"/>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6" name="Google Shape;176;p7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177" name="Google Shape;177;p70"/>
          <p:cNvPicPr preferRelativeResize="0"/>
          <p:nvPr/>
        </p:nvPicPr>
        <p:blipFill rotWithShape="1">
          <a:blip r:embed="rId2">
            <a:alphaModFix/>
          </a:blip>
          <a:srcRect/>
          <a:stretch/>
        </p:blipFill>
        <p:spPr>
          <a:xfrm>
            <a:off x="9909200" y="365125"/>
            <a:ext cx="1772652" cy="449072"/>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se Study">
  <p:cSld name="Case Study">
    <p:spTree>
      <p:nvGrpSpPr>
        <p:cNvPr id="1" name="Shape 178"/>
        <p:cNvGrpSpPr/>
        <p:nvPr/>
      </p:nvGrpSpPr>
      <p:grpSpPr>
        <a:xfrm>
          <a:off x="0" y="0"/>
          <a:ext cx="0" cy="0"/>
          <a:chOff x="0" y="0"/>
          <a:chExt cx="0" cy="0"/>
        </a:xfrm>
      </p:grpSpPr>
      <p:sp>
        <p:nvSpPr>
          <p:cNvPr id="179" name="Google Shape;179;p71"/>
          <p:cNvSpPr txBox="1">
            <a:spLocks noGrp="1"/>
          </p:cNvSpPr>
          <p:nvPr>
            <p:ph type="title"/>
          </p:nvPr>
        </p:nvSpPr>
        <p:spPr>
          <a:xfrm>
            <a:off x="419100" y="365125"/>
            <a:ext cx="829818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000"/>
              <a:buFont typeface="Arial"/>
              <a:buNone/>
              <a:defRPr sz="4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71"/>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181" name="Google Shape;181;p71"/>
          <p:cNvSpPr txBox="1">
            <a:spLocks noGrp="1"/>
          </p:cNvSpPr>
          <p:nvPr>
            <p:ph type="body" idx="1"/>
          </p:nvPr>
        </p:nvSpPr>
        <p:spPr>
          <a:xfrm>
            <a:off x="6076191"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p71"/>
          <p:cNvSpPr txBox="1">
            <a:spLocks noGrp="1"/>
          </p:cNvSpPr>
          <p:nvPr>
            <p:ph type="body" idx="2"/>
          </p:nvPr>
        </p:nvSpPr>
        <p:spPr>
          <a:xfrm>
            <a:off x="3251457"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3" name="Google Shape;183;p71"/>
          <p:cNvSpPr txBox="1">
            <a:spLocks noGrp="1"/>
          </p:cNvSpPr>
          <p:nvPr>
            <p:ph type="body" idx="3"/>
          </p:nvPr>
        </p:nvSpPr>
        <p:spPr>
          <a:xfrm>
            <a:off x="419100"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4" name="Google Shape;184;p71"/>
          <p:cNvSpPr txBox="1">
            <a:spLocks noGrp="1"/>
          </p:cNvSpPr>
          <p:nvPr>
            <p:ph type="body" idx="4"/>
          </p:nvPr>
        </p:nvSpPr>
        <p:spPr>
          <a:xfrm>
            <a:off x="419102"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5" name="Google Shape;185;p71"/>
          <p:cNvSpPr/>
          <p:nvPr/>
        </p:nvSpPr>
        <p:spPr>
          <a:xfrm>
            <a:off x="9029701" y="0"/>
            <a:ext cx="3188474" cy="6875492"/>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761"/>
              <a:buFont typeface="Arial"/>
              <a:buNone/>
            </a:pPr>
            <a:endParaRPr sz="1761" b="0" i="0" u="none" strike="noStrike" cap="none">
              <a:solidFill>
                <a:srgbClr val="FFFFFF"/>
              </a:solidFill>
              <a:latin typeface="Arial"/>
              <a:ea typeface="Arial"/>
              <a:cs typeface="Arial"/>
              <a:sym typeface="Arial"/>
            </a:endParaRPr>
          </a:p>
        </p:txBody>
      </p:sp>
      <p:sp>
        <p:nvSpPr>
          <p:cNvPr id="186" name="Google Shape;186;p71"/>
          <p:cNvSpPr/>
          <p:nvPr/>
        </p:nvSpPr>
        <p:spPr>
          <a:xfrm>
            <a:off x="0" y="4020640"/>
            <a:ext cx="9029700" cy="283736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761"/>
              <a:buFont typeface="Arial"/>
              <a:buNone/>
            </a:pPr>
            <a:endParaRPr sz="1761" b="0" i="0" u="none" strike="noStrike" cap="none">
              <a:solidFill>
                <a:srgbClr val="FFFFFF"/>
              </a:solidFill>
              <a:latin typeface="Arial"/>
              <a:ea typeface="Arial"/>
              <a:cs typeface="Arial"/>
              <a:sym typeface="Arial"/>
            </a:endParaRPr>
          </a:p>
        </p:txBody>
      </p:sp>
      <p:sp>
        <p:nvSpPr>
          <p:cNvPr id="187" name="Google Shape;187;p71"/>
          <p:cNvSpPr txBox="1">
            <a:spLocks noGrp="1"/>
          </p:cNvSpPr>
          <p:nvPr>
            <p:ph type="body" idx="5"/>
          </p:nvPr>
        </p:nvSpPr>
        <p:spPr>
          <a:xfrm>
            <a:off x="9327146" y="365126"/>
            <a:ext cx="2445755" cy="951555"/>
          </a:xfrm>
          <a:prstGeom prst="rect">
            <a:avLst/>
          </a:prstGeom>
          <a:solidFill>
            <a:schemeClr val="lt1"/>
          </a:solid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2800"/>
              <a:buNone/>
              <a:defRPr>
                <a:solidFill>
                  <a:schemeClr val="lt2"/>
                </a:solidFill>
              </a:defRPr>
            </a:lvl1pPr>
            <a:lvl2pPr marL="914400" lvl="1" indent="-381000" algn="l">
              <a:lnSpc>
                <a:spcPct val="90000"/>
              </a:lnSpc>
              <a:spcBef>
                <a:spcPts val="500"/>
              </a:spcBef>
              <a:spcAft>
                <a:spcPts val="0"/>
              </a:spcAft>
              <a:buClr>
                <a:schemeClr val="lt2"/>
              </a:buClr>
              <a:buSzPts val="2400"/>
              <a:buChar char="•"/>
              <a:defRPr>
                <a:solidFill>
                  <a:schemeClr val="lt2"/>
                </a:solidFill>
              </a:defRPr>
            </a:lvl2pPr>
            <a:lvl3pPr marL="1371600" lvl="2" indent="-355600" algn="l">
              <a:lnSpc>
                <a:spcPct val="90000"/>
              </a:lnSpc>
              <a:spcBef>
                <a:spcPts val="500"/>
              </a:spcBef>
              <a:spcAft>
                <a:spcPts val="0"/>
              </a:spcAft>
              <a:buClr>
                <a:schemeClr val="lt2"/>
              </a:buClr>
              <a:buSzPts val="2000"/>
              <a:buChar char="•"/>
              <a:defRPr>
                <a:solidFill>
                  <a:schemeClr val="lt2"/>
                </a:solidFill>
              </a:defRPr>
            </a:lvl3pPr>
            <a:lvl4pPr marL="1828800" lvl="3" indent="-342900" algn="l">
              <a:lnSpc>
                <a:spcPct val="90000"/>
              </a:lnSpc>
              <a:spcBef>
                <a:spcPts val="500"/>
              </a:spcBef>
              <a:spcAft>
                <a:spcPts val="0"/>
              </a:spcAft>
              <a:buClr>
                <a:schemeClr val="lt2"/>
              </a:buClr>
              <a:buSzPts val="1800"/>
              <a:buChar char="•"/>
              <a:defRPr>
                <a:solidFill>
                  <a:schemeClr val="lt2"/>
                </a:solidFill>
              </a:defRPr>
            </a:lvl4pPr>
            <a:lvl5pPr marL="2286000" lvl="4" indent="-342900" algn="l">
              <a:lnSpc>
                <a:spcPct val="90000"/>
              </a:lnSpc>
              <a:spcBef>
                <a:spcPts val="500"/>
              </a:spcBef>
              <a:spcAft>
                <a:spcPts val="0"/>
              </a:spcAft>
              <a:buClr>
                <a:schemeClr val="lt2"/>
              </a:buClr>
              <a:buSzPts val="1800"/>
              <a:buChar char="•"/>
              <a:defRPr>
                <a:solidFill>
                  <a:schemeClr val="lt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8" name="Google Shape;188;p71"/>
          <p:cNvSpPr txBox="1">
            <a:spLocks noGrp="1"/>
          </p:cNvSpPr>
          <p:nvPr>
            <p:ph type="body" idx="6"/>
          </p:nvPr>
        </p:nvSpPr>
        <p:spPr>
          <a:xfrm>
            <a:off x="3259838"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9" name="Google Shape;189;p71"/>
          <p:cNvSpPr txBox="1">
            <a:spLocks noGrp="1"/>
          </p:cNvSpPr>
          <p:nvPr>
            <p:ph type="body" idx="7"/>
          </p:nvPr>
        </p:nvSpPr>
        <p:spPr>
          <a:xfrm>
            <a:off x="6076190"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0" name="Google Shape;190;p71"/>
          <p:cNvSpPr txBox="1">
            <a:spLocks noGrp="1"/>
          </p:cNvSpPr>
          <p:nvPr>
            <p:ph type="body" idx="8"/>
          </p:nvPr>
        </p:nvSpPr>
        <p:spPr>
          <a:xfrm>
            <a:off x="790222" y="4444327"/>
            <a:ext cx="7571082" cy="1311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1" name="Google Shape;191;p71"/>
          <p:cNvSpPr txBox="1">
            <a:spLocks noGrp="1"/>
          </p:cNvSpPr>
          <p:nvPr>
            <p:ph type="body" idx="9"/>
          </p:nvPr>
        </p:nvSpPr>
        <p:spPr>
          <a:xfrm>
            <a:off x="790222" y="5870446"/>
            <a:ext cx="7942034" cy="41370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92" name="Google Shape;192;p71"/>
          <p:cNvPicPr preferRelativeResize="0"/>
          <p:nvPr/>
        </p:nvPicPr>
        <p:blipFill rotWithShape="1">
          <a:blip r:embed="rId2">
            <a:alphaModFix/>
          </a:blip>
          <a:srcRect/>
          <a:stretch/>
        </p:blipFill>
        <p:spPr>
          <a:xfrm>
            <a:off x="9396238" y="6089840"/>
            <a:ext cx="1772656" cy="449073"/>
          </a:xfrm>
          <a:prstGeom prst="rect">
            <a:avLst/>
          </a:prstGeom>
          <a:noFill/>
          <a:ln>
            <a:noFill/>
          </a:ln>
        </p:spPr>
      </p:pic>
      <p:sp>
        <p:nvSpPr>
          <p:cNvPr id="193" name="Google Shape;193;p71"/>
          <p:cNvSpPr txBox="1">
            <a:spLocks noGrp="1"/>
          </p:cNvSpPr>
          <p:nvPr>
            <p:ph type="ftr" idx="11"/>
          </p:nvPr>
        </p:nvSpPr>
        <p:spPr>
          <a:xfrm>
            <a:off x="419100"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71"/>
          <p:cNvSpPr txBox="1">
            <a:spLocks noGrp="1"/>
          </p:cNvSpPr>
          <p:nvPr>
            <p:ph type="body" idx="13"/>
          </p:nvPr>
        </p:nvSpPr>
        <p:spPr>
          <a:xfrm>
            <a:off x="9327093" y="1564153"/>
            <a:ext cx="2445808" cy="121291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333"/>
              <a:buNone/>
              <a:defRPr sz="1333">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5" name="Google Shape;195;p71"/>
          <p:cNvSpPr txBox="1"/>
          <p:nvPr/>
        </p:nvSpPr>
        <p:spPr>
          <a:xfrm>
            <a:off x="290923" y="3889248"/>
            <a:ext cx="770467" cy="230845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400" baseline="30000">
                <a:solidFill>
                  <a:schemeClr val="lt1"/>
                </a:solidFill>
                <a:latin typeface="Arial"/>
                <a:ea typeface="Arial"/>
                <a:cs typeface="Arial"/>
                <a:sym typeface="Arial"/>
              </a:rPr>
              <a:t>“</a:t>
            </a:r>
            <a:endParaRPr sz="14400">
              <a:solidFill>
                <a:schemeClr val="lt1"/>
              </a:solidFill>
              <a:latin typeface="Arial"/>
              <a:ea typeface="Arial"/>
              <a:cs typeface="Arial"/>
              <a:sym typeface="Arial"/>
            </a:endParaRPr>
          </a:p>
        </p:txBody>
      </p:sp>
      <p:sp>
        <p:nvSpPr>
          <p:cNvPr id="196" name="Google Shape;196;p71"/>
          <p:cNvSpPr txBox="1">
            <a:spLocks noGrp="1"/>
          </p:cNvSpPr>
          <p:nvPr>
            <p:ph type="body" idx="14"/>
          </p:nvPr>
        </p:nvSpPr>
        <p:spPr>
          <a:xfrm>
            <a:off x="9327145" y="3177326"/>
            <a:ext cx="2445808" cy="27584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333"/>
              <a:buNone/>
              <a:defRPr sz="1333">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7" name="Google Shape;197;p71"/>
          <p:cNvSpPr txBox="1">
            <a:spLocks noGrp="1"/>
          </p:cNvSpPr>
          <p:nvPr>
            <p:ph type="body" idx="15"/>
          </p:nvPr>
        </p:nvSpPr>
        <p:spPr>
          <a:xfrm>
            <a:off x="9327092" y="2880834"/>
            <a:ext cx="2445808" cy="2964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solidFill>
                  <a:schemeClr val="lt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Pull Quote">
  <p:cSld name="Pull Quote">
    <p:bg>
      <p:bgPr>
        <a:solidFill>
          <a:srgbClr val="222E3C"/>
        </a:solidFill>
        <a:effectLst/>
      </p:bgPr>
    </p:bg>
    <p:spTree>
      <p:nvGrpSpPr>
        <p:cNvPr id="1" name="Shape 198"/>
        <p:cNvGrpSpPr/>
        <p:nvPr/>
      </p:nvGrpSpPr>
      <p:grpSpPr>
        <a:xfrm>
          <a:off x="0" y="0"/>
          <a:ext cx="0" cy="0"/>
          <a:chOff x="0" y="0"/>
          <a:chExt cx="0" cy="0"/>
        </a:xfrm>
      </p:grpSpPr>
      <p:sp>
        <p:nvSpPr>
          <p:cNvPr id="199" name="Google Shape;199;p72"/>
          <p:cNvSpPr txBox="1">
            <a:spLocks noGrp="1"/>
          </p:cNvSpPr>
          <p:nvPr>
            <p:ph type="title"/>
          </p:nvPr>
        </p:nvSpPr>
        <p:spPr>
          <a:xfrm>
            <a:off x="419100" y="1361287"/>
            <a:ext cx="11353800" cy="34163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0" name="Google Shape;200;p72"/>
          <p:cNvSpPr/>
          <p:nvPr/>
        </p:nvSpPr>
        <p:spPr>
          <a:xfrm>
            <a:off x="0" y="1444414"/>
            <a:ext cx="320634" cy="633768"/>
          </a:xfrm>
          <a:prstGeom prst="rect">
            <a:avLst/>
          </a:prstGeom>
          <a:solidFill>
            <a:srgbClr val="36C2B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201" name="Google Shape;201;p72"/>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 name="Google Shape;202;p72"/>
          <p:cNvSpPr txBox="1">
            <a:spLocks noGrp="1"/>
          </p:cNvSpPr>
          <p:nvPr>
            <p:ph type="body" idx="1"/>
          </p:nvPr>
        </p:nvSpPr>
        <p:spPr>
          <a:xfrm>
            <a:off x="419100" y="5024594"/>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03" name="Google Shape;203;p72"/>
          <p:cNvPicPr preferRelativeResize="0"/>
          <p:nvPr/>
        </p:nvPicPr>
        <p:blipFill rotWithShape="1">
          <a:blip r:embed="rId2">
            <a:alphaModFix/>
          </a:blip>
          <a:srcRect/>
          <a:stretch/>
        </p:blipFill>
        <p:spPr>
          <a:xfrm>
            <a:off x="9931098" y="6089839"/>
            <a:ext cx="1772656" cy="449073"/>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09"/>
        <p:cNvGrpSpPr/>
        <p:nvPr/>
      </p:nvGrpSpPr>
      <p:grpSpPr>
        <a:xfrm>
          <a:off x="0" y="0"/>
          <a:ext cx="0" cy="0"/>
          <a:chOff x="0" y="0"/>
          <a:chExt cx="0" cy="0"/>
        </a:xfrm>
      </p:grpSpPr>
      <p:pic>
        <p:nvPicPr>
          <p:cNvPr id="210" name="Google Shape;210;p54"/>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11" name="Google Shape;211;p5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2" name="Google Shape;212;p5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213" name="Google Shape;213;p54"/>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14" name="Google Shape;214;p54"/>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15"/>
        <p:cNvGrpSpPr/>
        <p:nvPr/>
      </p:nvGrpSpPr>
      <p:grpSpPr>
        <a:xfrm>
          <a:off x="0" y="0"/>
          <a:ext cx="0" cy="0"/>
          <a:chOff x="0" y="0"/>
          <a:chExt cx="0" cy="0"/>
        </a:xfrm>
      </p:grpSpPr>
      <p:pic>
        <p:nvPicPr>
          <p:cNvPr id="216" name="Google Shape;216;p73"/>
          <p:cNvPicPr preferRelativeResize="0"/>
          <p:nvPr/>
        </p:nvPicPr>
        <p:blipFill rotWithShape="1">
          <a:blip r:embed="rId2">
            <a:alphaModFix/>
          </a:blip>
          <a:srcRect/>
          <a:stretch/>
        </p:blipFill>
        <p:spPr>
          <a:xfrm>
            <a:off x="-81023" y="-47919"/>
            <a:ext cx="12361762" cy="6958182"/>
          </a:xfrm>
          <a:prstGeom prst="rect">
            <a:avLst/>
          </a:prstGeom>
          <a:noFill/>
          <a:ln>
            <a:noFill/>
          </a:ln>
        </p:spPr>
      </p:pic>
      <p:sp>
        <p:nvSpPr>
          <p:cNvPr id="217" name="Google Shape;217;p73"/>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8" name="Google Shape;218;p73"/>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000"/>
              <a:buNone/>
              <a:defRPr sz="2000" b="0">
                <a:solidFill>
                  <a:schemeClr val="lt1"/>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19" name="Google Shape;219;p73"/>
          <p:cNvPicPr preferRelativeResize="0"/>
          <p:nvPr/>
        </p:nvPicPr>
        <p:blipFill rotWithShape="1">
          <a:blip r:embed="rId3">
            <a:alphaModFix/>
          </a:blip>
          <a:srcRect/>
          <a:stretch/>
        </p:blipFill>
        <p:spPr>
          <a:xfrm>
            <a:off x="9931098" y="6089839"/>
            <a:ext cx="1772656" cy="449073"/>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20"/>
        <p:cNvGrpSpPr/>
        <p:nvPr/>
      </p:nvGrpSpPr>
      <p:grpSpPr>
        <a:xfrm>
          <a:off x="0" y="0"/>
          <a:ext cx="0" cy="0"/>
          <a:chOff x="0" y="0"/>
          <a:chExt cx="0" cy="0"/>
        </a:xfrm>
      </p:grpSpPr>
      <p:sp>
        <p:nvSpPr>
          <p:cNvPr id="221" name="Google Shape;221;p74"/>
          <p:cNvSpPr/>
          <p:nvPr/>
        </p:nvSpPr>
        <p:spPr>
          <a:xfrm>
            <a:off x="0" y="0"/>
            <a:ext cx="12192000" cy="6858000"/>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22" name="Google Shape;222;p74"/>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3" name="Google Shape;223;p74"/>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4" name="Google Shape;224;p74"/>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25" name="Google Shape;225;p74"/>
          <p:cNvPicPr preferRelativeResize="0"/>
          <p:nvPr/>
        </p:nvPicPr>
        <p:blipFill rotWithShape="1">
          <a:blip r:embed="rId2">
            <a:alphaModFix/>
          </a:blip>
          <a:srcRect/>
          <a:stretch/>
        </p:blipFill>
        <p:spPr>
          <a:xfrm>
            <a:off x="9931098" y="6089839"/>
            <a:ext cx="1772656" cy="449073"/>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ide by Side">
  <p:cSld name="Side by Side">
    <p:spTree>
      <p:nvGrpSpPr>
        <p:cNvPr id="1" name="Shape 226"/>
        <p:cNvGrpSpPr/>
        <p:nvPr/>
      </p:nvGrpSpPr>
      <p:grpSpPr>
        <a:xfrm>
          <a:off x="0" y="0"/>
          <a:ext cx="0" cy="0"/>
          <a:chOff x="0" y="0"/>
          <a:chExt cx="0" cy="0"/>
        </a:xfrm>
      </p:grpSpPr>
      <p:sp>
        <p:nvSpPr>
          <p:cNvPr id="227" name="Google Shape;227;p75"/>
          <p:cNvSpPr/>
          <p:nvPr/>
        </p:nvSpPr>
        <p:spPr>
          <a:xfrm>
            <a:off x="-2" y="0"/>
            <a:ext cx="5125762" cy="6875492"/>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228" name="Google Shape;228;p75" descr="A circuit board&#10;&#10;Description automatically generated"/>
          <p:cNvPicPr preferRelativeResize="0"/>
          <p:nvPr/>
        </p:nvPicPr>
        <p:blipFill rotWithShape="1">
          <a:blip r:embed="rId2">
            <a:alphaModFix/>
          </a:blip>
          <a:srcRect l="39690" t="3208" r="5227" b="21596"/>
          <a:stretch/>
        </p:blipFill>
        <p:spPr>
          <a:xfrm>
            <a:off x="588712" y="3159360"/>
            <a:ext cx="4537048" cy="3716132"/>
          </a:xfrm>
          <a:prstGeom prst="rect">
            <a:avLst/>
          </a:prstGeom>
          <a:noFill/>
          <a:ln>
            <a:noFill/>
          </a:ln>
        </p:spPr>
      </p:pic>
      <p:sp>
        <p:nvSpPr>
          <p:cNvPr id="229" name="Google Shape;229;p75"/>
          <p:cNvSpPr txBox="1">
            <a:spLocks noGrp="1"/>
          </p:cNvSpPr>
          <p:nvPr>
            <p:ph type="ftr" idx="11"/>
          </p:nvPr>
        </p:nvSpPr>
        <p:spPr>
          <a:xfrm>
            <a:off x="7997728" y="6356350"/>
            <a:ext cx="377517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0" name="Google Shape;230;p75"/>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1" name="Google Shape;231;p75"/>
          <p:cNvSpPr txBox="1">
            <a:spLocks noGrp="1"/>
          </p:cNvSpPr>
          <p:nvPr>
            <p:ph type="sldNum" idx="12"/>
          </p:nvPr>
        </p:nvSpPr>
        <p:spPr>
          <a:xfrm>
            <a:off x="423657" y="6356350"/>
            <a:ext cx="2743200" cy="365125"/>
          </a:xfrm>
          <a:prstGeom prst="rect">
            <a:avLst/>
          </a:prstGeom>
          <a:noFill/>
          <a:ln>
            <a:noFill/>
          </a:ln>
        </p:spPr>
        <p:txBody>
          <a:bodyPr spcFirstLastPara="1" wrap="square" lIns="91425" tIns="45700" rIns="91425" bIns="45700" anchor="ctr" anchorCtr="0">
            <a:noAutofit/>
          </a:bodyPr>
          <a:lstStyle>
            <a:lvl1pPr marL="0" marR="0" lvl="0" indent="0" algn="l">
              <a:spcBef>
                <a:spcPts val="0"/>
              </a:spcBef>
              <a:buNone/>
              <a:defRPr sz="900" b="0" i="0">
                <a:solidFill>
                  <a:schemeClr val="lt1"/>
                </a:solidFill>
                <a:latin typeface="Arial"/>
                <a:ea typeface="Arial"/>
                <a:cs typeface="Arial"/>
                <a:sym typeface="Arial"/>
              </a:defRPr>
            </a:lvl1pPr>
            <a:lvl2pPr marL="0" marR="0" lvl="1" indent="0" algn="l">
              <a:spcBef>
                <a:spcPts val="0"/>
              </a:spcBef>
              <a:buNone/>
              <a:defRPr sz="900" b="0" i="0">
                <a:solidFill>
                  <a:schemeClr val="lt1"/>
                </a:solidFill>
                <a:latin typeface="Arial"/>
                <a:ea typeface="Arial"/>
                <a:cs typeface="Arial"/>
                <a:sym typeface="Arial"/>
              </a:defRPr>
            </a:lvl2pPr>
            <a:lvl3pPr marL="0" marR="0" lvl="2" indent="0" algn="l">
              <a:spcBef>
                <a:spcPts val="0"/>
              </a:spcBef>
              <a:buNone/>
              <a:defRPr sz="900" b="0" i="0">
                <a:solidFill>
                  <a:schemeClr val="lt1"/>
                </a:solidFill>
                <a:latin typeface="Arial"/>
                <a:ea typeface="Arial"/>
                <a:cs typeface="Arial"/>
                <a:sym typeface="Arial"/>
              </a:defRPr>
            </a:lvl3pPr>
            <a:lvl4pPr marL="0" marR="0" lvl="3" indent="0" algn="l">
              <a:spcBef>
                <a:spcPts val="0"/>
              </a:spcBef>
              <a:buNone/>
              <a:defRPr sz="900" b="0" i="0">
                <a:solidFill>
                  <a:schemeClr val="lt1"/>
                </a:solidFill>
                <a:latin typeface="Arial"/>
                <a:ea typeface="Arial"/>
                <a:cs typeface="Arial"/>
                <a:sym typeface="Arial"/>
              </a:defRPr>
            </a:lvl4pPr>
            <a:lvl5pPr marL="0" marR="0" lvl="4" indent="0" algn="l">
              <a:spcBef>
                <a:spcPts val="0"/>
              </a:spcBef>
              <a:buNone/>
              <a:defRPr sz="900" b="0" i="0">
                <a:solidFill>
                  <a:schemeClr val="lt1"/>
                </a:solidFill>
                <a:latin typeface="Arial"/>
                <a:ea typeface="Arial"/>
                <a:cs typeface="Arial"/>
                <a:sym typeface="Arial"/>
              </a:defRPr>
            </a:lvl5pPr>
            <a:lvl6pPr marL="0" marR="0" lvl="5" indent="0" algn="l">
              <a:spcBef>
                <a:spcPts val="0"/>
              </a:spcBef>
              <a:buNone/>
              <a:defRPr sz="900" b="0" i="0">
                <a:solidFill>
                  <a:schemeClr val="lt1"/>
                </a:solidFill>
                <a:latin typeface="Arial"/>
                <a:ea typeface="Arial"/>
                <a:cs typeface="Arial"/>
                <a:sym typeface="Arial"/>
              </a:defRPr>
            </a:lvl6pPr>
            <a:lvl7pPr marL="0" marR="0" lvl="6" indent="0" algn="l">
              <a:spcBef>
                <a:spcPts val="0"/>
              </a:spcBef>
              <a:buNone/>
              <a:defRPr sz="900" b="0" i="0">
                <a:solidFill>
                  <a:schemeClr val="lt1"/>
                </a:solidFill>
                <a:latin typeface="Arial"/>
                <a:ea typeface="Arial"/>
                <a:cs typeface="Arial"/>
                <a:sym typeface="Arial"/>
              </a:defRPr>
            </a:lvl7pPr>
            <a:lvl8pPr marL="0" marR="0" lvl="7" indent="0" algn="l">
              <a:spcBef>
                <a:spcPts val="0"/>
              </a:spcBef>
              <a:buNone/>
              <a:defRPr sz="900" b="0" i="0">
                <a:solidFill>
                  <a:schemeClr val="lt1"/>
                </a:solidFill>
                <a:latin typeface="Arial"/>
                <a:ea typeface="Arial"/>
                <a:cs typeface="Arial"/>
                <a:sym typeface="Arial"/>
              </a:defRPr>
            </a:lvl8pPr>
            <a:lvl9pPr marL="0" marR="0" lvl="8" indent="0" algn="l">
              <a:spcBef>
                <a:spcPts val="0"/>
              </a:spcBef>
              <a:buNone/>
              <a:defRPr sz="900" b="0" i="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pt-BR"/>
              <a:t>‹nº›</a:t>
            </a:fld>
            <a:endParaRPr/>
          </a:p>
        </p:txBody>
      </p:sp>
      <p:sp>
        <p:nvSpPr>
          <p:cNvPr id="232" name="Google Shape;232;p75"/>
          <p:cNvSpPr txBox="1">
            <a:spLocks noGrp="1"/>
          </p:cNvSpPr>
          <p:nvPr>
            <p:ph type="body" idx="1"/>
          </p:nvPr>
        </p:nvSpPr>
        <p:spPr>
          <a:xfrm>
            <a:off x="5714474" y="1178376"/>
            <a:ext cx="5767612" cy="481492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33" name="Google Shape;233;p75"/>
          <p:cNvPicPr preferRelativeResize="0"/>
          <p:nvPr/>
        </p:nvPicPr>
        <p:blipFill rotWithShape="1">
          <a:blip r:embed="rId3">
            <a:alphaModFix/>
          </a:blip>
          <a:srcRect/>
          <a:stretch/>
        </p:blipFill>
        <p:spPr>
          <a:xfrm>
            <a:off x="9909200" y="365126"/>
            <a:ext cx="1772652" cy="449072"/>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ubsection Header">
  <p:cSld name="Subsection Header">
    <p:spTree>
      <p:nvGrpSpPr>
        <p:cNvPr id="1" name="Shape 234"/>
        <p:cNvGrpSpPr/>
        <p:nvPr/>
      </p:nvGrpSpPr>
      <p:grpSpPr>
        <a:xfrm>
          <a:off x="0" y="0"/>
          <a:ext cx="0" cy="0"/>
          <a:chOff x="0" y="0"/>
          <a:chExt cx="0" cy="0"/>
        </a:xfrm>
      </p:grpSpPr>
      <p:sp>
        <p:nvSpPr>
          <p:cNvPr id="235" name="Google Shape;235;p76"/>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6" name="Google Shape;236;p76"/>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6000"/>
              <a:buFont typeface="Arial"/>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7" name="Google Shape;237;p7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238" name="Google Shape;238;p76"/>
          <p:cNvPicPr preferRelativeResize="0"/>
          <p:nvPr/>
        </p:nvPicPr>
        <p:blipFill rotWithShape="1">
          <a:blip r:embed="rId2">
            <a:alphaModFix/>
          </a:blip>
          <a:srcRect l="75552" t="60520" r="3438" b="3809"/>
          <a:stretch/>
        </p:blipFill>
        <p:spPr>
          <a:xfrm rot="10800000">
            <a:off x="-1" y="-2"/>
            <a:ext cx="2268187" cy="2166103"/>
          </a:xfrm>
          <a:prstGeom prst="rect">
            <a:avLst/>
          </a:prstGeom>
          <a:noFill/>
          <a:ln>
            <a:noFill/>
          </a:ln>
        </p:spPr>
      </p:pic>
      <p:pic>
        <p:nvPicPr>
          <p:cNvPr id="239" name="Google Shape;239;p76"/>
          <p:cNvPicPr preferRelativeResize="0"/>
          <p:nvPr/>
        </p:nvPicPr>
        <p:blipFill rotWithShape="1">
          <a:blip r:embed="rId3">
            <a:alphaModFix/>
          </a:blip>
          <a:srcRect/>
          <a:stretch/>
        </p:blipFill>
        <p:spPr>
          <a:xfrm>
            <a:off x="9909200" y="365126"/>
            <a:ext cx="1772652" cy="449072"/>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One Column" type="obj">
  <p:cSld name="OBJECT">
    <p:spTree>
      <p:nvGrpSpPr>
        <p:cNvPr id="1" name="Shape 240"/>
        <p:cNvGrpSpPr/>
        <p:nvPr/>
      </p:nvGrpSpPr>
      <p:grpSpPr>
        <a:xfrm>
          <a:off x="0" y="0"/>
          <a:ext cx="0" cy="0"/>
          <a:chOff x="0" y="0"/>
          <a:chExt cx="0" cy="0"/>
        </a:xfrm>
      </p:grpSpPr>
      <p:pic>
        <p:nvPicPr>
          <p:cNvPr id="241" name="Google Shape;241;p77"/>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42" name="Google Shape;242;p7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3" name="Google Shape;243;p77"/>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44" name="Google Shape;244;p77"/>
          <p:cNvPicPr preferRelativeResize="0"/>
          <p:nvPr/>
        </p:nvPicPr>
        <p:blipFill rotWithShape="1">
          <a:blip r:embed="rId3">
            <a:alphaModFix/>
          </a:blip>
          <a:srcRect/>
          <a:stretch/>
        </p:blipFill>
        <p:spPr>
          <a:xfrm>
            <a:off x="9909198" y="365125"/>
            <a:ext cx="1772656" cy="449073"/>
          </a:xfrm>
          <a:prstGeom prst="rect">
            <a:avLst/>
          </a:prstGeom>
          <a:noFill/>
          <a:ln>
            <a:noFill/>
          </a:ln>
        </p:spPr>
      </p:pic>
      <p:sp>
        <p:nvSpPr>
          <p:cNvPr id="245" name="Google Shape;245;p7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246" name="Google Shape;246;p77"/>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5"/>
        <p:cNvGrpSpPr/>
        <p:nvPr/>
      </p:nvGrpSpPr>
      <p:grpSpPr>
        <a:xfrm>
          <a:off x="0" y="0"/>
          <a:ext cx="0" cy="0"/>
          <a:chOff x="0" y="0"/>
          <a:chExt cx="0" cy="0"/>
        </a:xfrm>
      </p:grpSpPr>
      <p:sp>
        <p:nvSpPr>
          <p:cNvPr id="26" name="Google Shape;26;p50"/>
          <p:cNvSpPr/>
          <p:nvPr/>
        </p:nvSpPr>
        <p:spPr>
          <a:xfrm>
            <a:off x="0" y="0"/>
            <a:ext cx="12192000" cy="6858000"/>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7" name="Google Shape;27;p50"/>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50"/>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50"/>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30" name="Google Shape;30;p50"/>
          <p:cNvPicPr preferRelativeResize="0"/>
          <p:nvPr/>
        </p:nvPicPr>
        <p:blipFill rotWithShape="1">
          <a:blip r:embed="rId2">
            <a:alphaModFix/>
          </a:blip>
          <a:srcRect/>
          <a:stretch/>
        </p:blipFill>
        <p:spPr>
          <a:xfrm>
            <a:off x="9931098" y="6089839"/>
            <a:ext cx="1772656" cy="44907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wo Column">
  <p:cSld name="Two Column">
    <p:spTree>
      <p:nvGrpSpPr>
        <p:cNvPr id="1" name="Shape 247"/>
        <p:cNvGrpSpPr/>
        <p:nvPr/>
      </p:nvGrpSpPr>
      <p:grpSpPr>
        <a:xfrm>
          <a:off x="0" y="0"/>
          <a:ext cx="0" cy="0"/>
          <a:chOff x="0" y="0"/>
          <a:chExt cx="0" cy="0"/>
        </a:xfrm>
      </p:grpSpPr>
      <p:pic>
        <p:nvPicPr>
          <p:cNvPr id="248" name="Google Shape;248;p78"/>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49" name="Google Shape;249;p7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0" name="Google Shape;250;p78"/>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1" name="Google Shape;251;p7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252" name="Google Shape;252;p78"/>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3" name="Google Shape;253;p78"/>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54" name="Google Shape;254;p78"/>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ree Column">
  <p:cSld name="Three Column">
    <p:spTree>
      <p:nvGrpSpPr>
        <p:cNvPr id="1" name="Shape 255"/>
        <p:cNvGrpSpPr/>
        <p:nvPr/>
      </p:nvGrpSpPr>
      <p:grpSpPr>
        <a:xfrm>
          <a:off x="0" y="0"/>
          <a:ext cx="0" cy="0"/>
          <a:chOff x="0" y="0"/>
          <a:chExt cx="0" cy="0"/>
        </a:xfrm>
      </p:grpSpPr>
      <p:pic>
        <p:nvPicPr>
          <p:cNvPr id="256" name="Google Shape;256;p79"/>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57" name="Google Shape;257;p79"/>
          <p:cNvSpPr txBox="1">
            <a:spLocks noGrp="1"/>
          </p:cNvSpPr>
          <p:nvPr>
            <p:ph type="title"/>
          </p:nvPr>
        </p:nvSpPr>
        <p:spPr>
          <a:xfrm>
            <a:off x="419101" y="365125"/>
            <a:ext cx="9037416"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8" name="Google Shape;258;p79"/>
          <p:cNvSpPr txBox="1">
            <a:spLocks noGrp="1"/>
          </p:cNvSpPr>
          <p:nvPr>
            <p:ph type="body" idx="1"/>
          </p:nvPr>
        </p:nvSpPr>
        <p:spPr>
          <a:xfrm>
            <a:off x="419100"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9" name="Google Shape;259;p7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260" name="Google Shape;260;p79"/>
          <p:cNvSpPr txBox="1">
            <a:spLocks noGrp="1"/>
          </p:cNvSpPr>
          <p:nvPr>
            <p:ph type="body" idx="2"/>
          </p:nvPr>
        </p:nvSpPr>
        <p:spPr>
          <a:xfrm>
            <a:off x="8173686"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1" name="Google Shape;261;p79"/>
          <p:cNvSpPr txBox="1">
            <a:spLocks noGrp="1"/>
          </p:cNvSpPr>
          <p:nvPr>
            <p:ph type="body" idx="3"/>
          </p:nvPr>
        </p:nvSpPr>
        <p:spPr>
          <a:xfrm>
            <a:off x="4314209"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2" name="Google Shape;262;p79"/>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63" name="Google Shape;263;p79"/>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264"/>
        <p:cNvGrpSpPr/>
        <p:nvPr/>
      </p:nvGrpSpPr>
      <p:grpSpPr>
        <a:xfrm>
          <a:off x="0" y="0"/>
          <a:ext cx="0" cy="0"/>
          <a:chOff x="0" y="0"/>
          <a:chExt cx="0" cy="0"/>
        </a:xfrm>
      </p:grpSpPr>
      <p:pic>
        <p:nvPicPr>
          <p:cNvPr id="265" name="Google Shape;265;p80"/>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66" name="Google Shape;266;p8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7" name="Google Shape;267;p8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268" name="Google Shape;268;p80"/>
          <p:cNvSpPr txBox="1">
            <a:spLocks noGrp="1"/>
          </p:cNvSpPr>
          <p:nvPr>
            <p:ph type="body" idx="1"/>
          </p:nvPr>
        </p:nvSpPr>
        <p:spPr>
          <a:xfrm>
            <a:off x="419100" y="2041932"/>
            <a:ext cx="5504688"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9" name="Google Shape;269;p80"/>
          <p:cNvSpPr txBox="1">
            <a:spLocks noGrp="1"/>
          </p:cNvSpPr>
          <p:nvPr>
            <p:ph type="body" idx="2"/>
          </p:nvPr>
        </p:nvSpPr>
        <p:spPr>
          <a:xfrm>
            <a:off x="419101" y="1524000"/>
            <a:ext cx="5504688"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0" name="Google Shape;270;p80"/>
          <p:cNvSpPr txBox="1">
            <a:spLocks noGrp="1"/>
          </p:cNvSpPr>
          <p:nvPr>
            <p:ph type="body" idx="3"/>
          </p:nvPr>
        </p:nvSpPr>
        <p:spPr>
          <a:xfrm>
            <a:off x="6249885" y="2041932"/>
            <a:ext cx="5504688"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1" name="Google Shape;271;p80"/>
          <p:cNvSpPr txBox="1">
            <a:spLocks noGrp="1"/>
          </p:cNvSpPr>
          <p:nvPr>
            <p:ph type="body" idx="4"/>
          </p:nvPr>
        </p:nvSpPr>
        <p:spPr>
          <a:xfrm>
            <a:off x="6249886" y="1524000"/>
            <a:ext cx="5504688"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2" name="Google Shape;272;p80"/>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73" name="Google Shape;273;p80"/>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274"/>
        <p:cNvGrpSpPr/>
        <p:nvPr/>
      </p:nvGrpSpPr>
      <p:grpSpPr>
        <a:xfrm>
          <a:off x="0" y="0"/>
          <a:ext cx="0" cy="0"/>
          <a:chOff x="0" y="0"/>
          <a:chExt cx="0" cy="0"/>
        </a:xfrm>
      </p:grpSpPr>
      <p:pic>
        <p:nvPicPr>
          <p:cNvPr id="275" name="Google Shape;275;p81"/>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76" name="Google Shape;276;p81"/>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7" name="Google Shape;277;p8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278" name="Google Shape;278;p81"/>
          <p:cNvSpPr txBox="1">
            <a:spLocks noGrp="1"/>
          </p:cNvSpPr>
          <p:nvPr>
            <p:ph type="body" idx="1"/>
          </p:nvPr>
        </p:nvSpPr>
        <p:spPr>
          <a:xfrm>
            <a:off x="419099" y="2041932"/>
            <a:ext cx="11335473"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9" name="Google Shape;279;p81"/>
          <p:cNvSpPr txBox="1">
            <a:spLocks noGrp="1"/>
          </p:cNvSpPr>
          <p:nvPr>
            <p:ph type="body" idx="2"/>
          </p:nvPr>
        </p:nvSpPr>
        <p:spPr>
          <a:xfrm>
            <a:off x="419100" y="1524000"/>
            <a:ext cx="11335473"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0" name="Google Shape;280;p81"/>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81" name="Google Shape;281;p81"/>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ode">
  <p:cSld name="Code">
    <p:spTree>
      <p:nvGrpSpPr>
        <p:cNvPr id="1" name="Shape 282"/>
        <p:cNvGrpSpPr/>
        <p:nvPr/>
      </p:nvGrpSpPr>
      <p:grpSpPr>
        <a:xfrm>
          <a:off x="0" y="0"/>
          <a:ext cx="0" cy="0"/>
          <a:chOff x="0" y="0"/>
          <a:chExt cx="0" cy="0"/>
        </a:xfrm>
      </p:grpSpPr>
      <p:pic>
        <p:nvPicPr>
          <p:cNvPr id="283" name="Google Shape;283;p82"/>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84" name="Google Shape;284;p8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5" name="Google Shape;285;p82"/>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6" name="Google Shape;286;p8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287" name="Google Shape;287;p82"/>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88" name="Google Shape;288;p82"/>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ode 2 Up">
  <p:cSld name="Code 2 Up">
    <p:spTree>
      <p:nvGrpSpPr>
        <p:cNvPr id="1" name="Shape 289"/>
        <p:cNvGrpSpPr/>
        <p:nvPr/>
      </p:nvGrpSpPr>
      <p:grpSpPr>
        <a:xfrm>
          <a:off x="0" y="0"/>
          <a:ext cx="0" cy="0"/>
          <a:chOff x="0" y="0"/>
          <a:chExt cx="0" cy="0"/>
        </a:xfrm>
      </p:grpSpPr>
      <p:pic>
        <p:nvPicPr>
          <p:cNvPr id="290" name="Google Shape;290;p83"/>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91" name="Google Shape;291;p8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2" name="Google Shape;292;p83"/>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3" name="Google Shape;293;p8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294" name="Google Shape;294;p83"/>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5" name="Google Shape;295;p83"/>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96" name="Google Shape;296;p83"/>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4 Picture">
  <p:cSld name="4 Picture">
    <p:spTree>
      <p:nvGrpSpPr>
        <p:cNvPr id="1" name="Shape 297"/>
        <p:cNvGrpSpPr/>
        <p:nvPr/>
      </p:nvGrpSpPr>
      <p:grpSpPr>
        <a:xfrm>
          <a:off x="0" y="0"/>
          <a:ext cx="0" cy="0"/>
          <a:chOff x="0" y="0"/>
          <a:chExt cx="0" cy="0"/>
        </a:xfrm>
      </p:grpSpPr>
      <p:pic>
        <p:nvPicPr>
          <p:cNvPr id="298" name="Google Shape;298;p84"/>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99" name="Google Shape;299;p8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0" name="Google Shape;300;p8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301" name="Google Shape;301;p84"/>
          <p:cNvSpPr txBox="1">
            <a:spLocks noGrp="1"/>
          </p:cNvSpPr>
          <p:nvPr>
            <p:ph type="body" idx="1"/>
          </p:nvPr>
        </p:nvSpPr>
        <p:spPr>
          <a:xfrm>
            <a:off x="411876"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2" name="Google Shape;302;p84"/>
          <p:cNvSpPr>
            <a:spLocks noGrp="1"/>
          </p:cNvSpPr>
          <p:nvPr>
            <p:ph type="pic" idx="2"/>
          </p:nvPr>
        </p:nvSpPr>
        <p:spPr>
          <a:xfrm>
            <a:off x="419100"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03" name="Google Shape;303;p84"/>
          <p:cNvSpPr txBox="1">
            <a:spLocks noGrp="1"/>
          </p:cNvSpPr>
          <p:nvPr>
            <p:ph type="body" idx="3"/>
          </p:nvPr>
        </p:nvSpPr>
        <p:spPr>
          <a:xfrm>
            <a:off x="9086484"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4" name="Google Shape;304;p84"/>
          <p:cNvSpPr>
            <a:spLocks noGrp="1"/>
          </p:cNvSpPr>
          <p:nvPr>
            <p:ph type="pic" idx="4"/>
          </p:nvPr>
        </p:nvSpPr>
        <p:spPr>
          <a:xfrm>
            <a:off x="9093708"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05" name="Google Shape;305;p84"/>
          <p:cNvSpPr txBox="1">
            <a:spLocks noGrp="1"/>
          </p:cNvSpPr>
          <p:nvPr>
            <p:ph type="body" idx="5"/>
          </p:nvPr>
        </p:nvSpPr>
        <p:spPr>
          <a:xfrm>
            <a:off x="6200777"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6" name="Google Shape;306;p84"/>
          <p:cNvSpPr>
            <a:spLocks noGrp="1"/>
          </p:cNvSpPr>
          <p:nvPr>
            <p:ph type="pic" idx="6"/>
          </p:nvPr>
        </p:nvSpPr>
        <p:spPr>
          <a:xfrm>
            <a:off x="6210469"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07" name="Google Shape;307;p84"/>
          <p:cNvSpPr txBox="1">
            <a:spLocks noGrp="1"/>
          </p:cNvSpPr>
          <p:nvPr>
            <p:ph type="body" idx="7"/>
          </p:nvPr>
        </p:nvSpPr>
        <p:spPr>
          <a:xfrm>
            <a:off x="3315078"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8" name="Google Shape;308;p84"/>
          <p:cNvSpPr>
            <a:spLocks noGrp="1"/>
          </p:cNvSpPr>
          <p:nvPr>
            <p:ph type="pic" idx="8"/>
          </p:nvPr>
        </p:nvSpPr>
        <p:spPr>
          <a:xfrm>
            <a:off x="3322302"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09" name="Google Shape;309;p84"/>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310" name="Google Shape;310;p84"/>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6 Picture">
  <p:cSld name="6 Picture">
    <p:spTree>
      <p:nvGrpSpPr>
        <p:cNvPr id="1" name="Shape 311"/>
        <p:cNvGrpSpPr/>
        <p:nvPr/>
      </p:nvGrpSpPr>
      <p:grpSpPr>
        <a:xfrm>
          <a:off x="0" y="0"/>
          <a:ext cx="0" cy="0"/>
          <a:chOff x="0" y="0"/>
          <a:chExt cx="0" cy="0"/>
        </a:xfrm>
      </p:grpSpPr>
      <p:pic>
        <p:nvPicPr>
          <p:cNvPr id="312" name="Google Shape;312;p85"/>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313" name="Google Shape;313;p8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4" name="Google Shape;314;p8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315" name="Google Shape;315;p85"/>
          <p:cNvSpPr txBox="1">
            <a:spLocks noGrp="1"/>
          </p:cNvSpPr>
          <p:nvPr>
            <p:ph type="body" idx="1"/>
          </p:nvPr>
        </p:nvSpPr>
        <p:spPr>
          <a:xfrm>
            <a:off x="411876"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6" name="Google Shape;316;p85"/>
          <p:cNvSpPr>
            <a:spLocks noGrp="1"/>
          </p:cNvSpPr>
          <p:nvPr>
            <p:ph type="pic" idx="2"/>
          </p:nvPr>
        </p:nvSpPr>
        <p:spPr>
          <a:xfrm>
            <a:off x="419100" y="1524000"/>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17" name="Google Shape;317;p85"/>
          <p:cNvSpPr txBox="1">
            <a:spLocks noGrp="1"/>
          </p:cNvSpPr>
          <p:nvPr>
            <p:ph type="body" idx="3"/>
          </p:nvPr>
        </p:nvSpPr>
        <p:spPr>
          <a:xfrm>
            <a:off x="8153796"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8" name="Google Shape;318;p85"/>
          <p:cNvSpPr>
            <a:spLocks noGrp="1"/>
          </p:cNvSpPr>
          <p:nvPr>
            <p:ph type="pic" idx="4"/>
          </p:nvPr>
        </p:nvSpPr>
        <p:spPr>
          <a:xfrm>
            <a:off x="8161020" y="1524000"/>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19" name="Google Shape;319;p85"/>
          <p:cNvSpPr txBox="1">
            <a:spLocks noGrp="1"/>
          </p:cNvSpPr>
          <p:nvPr>
            <p:ph type="body" idx="5"/>
          </p:nvPr>
        </p:nvSpPr>
        <p:spPr>
          <a:xfrm>
            <a:off x="4294312"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0" name="Google Shape;320;p85"/>
          <p:cNvSpPr>
            <a:spLocks noGrp="1"/>
          </p:cNvSpPr>
          <p:nvPr>
            <p:ph type="pic" idx="6"/>
          </p:nvPr>
        </p:nvSpPr>
        <p:spPr>
          <a:xfrm>
            <a:off x="4301536" y="1524000"/>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21" name="Google Shape;321;p85"/>
          <p:cNvSpPr txBox="1">
            <a:spLocks noGrp="1"/>
          </p:cNvSpPr>
          <p:nvPr>
            <p:ph type="body" idx="7"/>
          </p:nvPr>
        </p:nvSpPr>
        <p:spPr>
          <a:xfrm>
            <a:off x="411876"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2" name="Google Shape;322;p85"/>
          <p:cNvSpPr>
            <a:spLocks noGrp="1"/>
          </p:cNvSpPr>
          <p:nvPr>
            <p:ph type="pic" idx="8"/>
          </p:nvPr>
        </p:nvSpPr>
        <p:spPr>
          <a:xfrm>
            <a:off x="419100" y="3934689"/>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23" name="Google Shape;323;p85"/>
          <p:cNvSpPr txBox="1">
            <a:spLocks noGrp="1"/>
          </p:cNvSpPr>
          <p:nvPr>
            <p:ph type="body" idx="9"/>
          </p:nvPr>
        </p:nvSpPr>
        <p:spPr>
          <a:xfrm>
            <a:off x="8153796"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4" name="Google Shape;324;p85"/>
          <p:cNvSpPr>
            <a:spLocks noGrp="1"/>
          </p:cNvSpPr>
          <p:nvPr>
            <p:ph type="pic" idx="13"/>
          </p:nvPr>
        </p:nvSpPr>
        <p:spPr>
          <a:xfrm>
            <a:off x="8161020" y="3934689"/>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25" name="Google Shape;325;p85"/>
          <p:cNvSpPr txBox="1">
            <a:spLocks noGrp="1"/>
          </p:cNvSpPr>
          <p:nvPr>
            <p:ph type="body" idx="14"/>
          </p:nvPr>
        </p:nvSpPr>
        <p:spPr>
          <a:xfrm>
            <a:off x="4294312"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6" name="Google Shape;326;p85"/>
          <p:cNvSpPr>
            <a:spLocks noGrp="1"/>
          </p:cNvSpPr>
          <p:nvPr>
            <p:ph type="pic" idx="15"/>
          </p:nvPr>
        </p:nvSpPr>
        <p:spPr>
          <a:xfrm>
            <a:off x="4301536" y="3934689"/>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27" name="Google Shape;327;p85"/>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328" name="Google Shape;328;p85"/>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Icons">
  <p:cSld name="Icons">
    <p:spTree>
      <p:nvGrpSpPr>
        <p:cNvPr id="1" name="Shape 329"/>
        <p:cNvGrpSpPr/>
        <p:nvPr/>
      </p:nvGrpSpPr>
      <p:grpSpPr>
        <a:xfrm>
          <a:off x="0" y="0"/>
          <a:ext cx="0" cy="0"/>
          <a:chOff x="0" y="0"/>
          <a:chExt cx="0" cy="0"/>
        </a:xfrm>
      </p:grpSpPr>
      <p:sp>
        <p:nvSpPr>
          <p:cNvPr id="330" name="Google Shape;330;p86"/>
          <p:cNvSpPr txBox="1">
            <a:spLocks noGrp="1"/>
          </p:cNvSpPr>
          <p:nvPr>
            <p:ph type="body" idx="1"/>
          </p:nvPr>
        </p:nvSpPr>
        <p:spPr>
          <a:xfrm>
            <a:off x="411876"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1" name="Google Shape;331;p86"/>
          <p:cNvSpPr>
            <a:spLocks noGrp="1"/>
          </p:cNvSpPr>
          <p:nvPr>
            <p:ph type="pic" idx="2"/>
          </p:nvPr>
        </p:nvSpPr>
        <p:spPr>
          <a:xfrm>
            <a:off x="1069259"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2" name="Google Shape;332;p86"/>
          <p:cNvSpPr txBox="1">
            <a:spLocks noGrp="1"/>
          </p:cNvSpPr>
          <p:nvPr>
            <p:ph type="body" idx="3"/>
          </p:nvPr>
        </p:nvSpPr>
        <p:spPr>
          <a:xfrm>
            <a:off x="9086484"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3" name="Google Shape;333;p86"/>
          <p:cNvSpPr txBox="1">
            <a:spLocks noGrp="1"/>
          </p:cNvSpPr>
          <p:nvPr>
            <p:ph type="body" idx="4"/>
          </p:nvPr>
        </p:nvSpPr>
        <p:spPr>
          <a:xfrm>
            <a:off x="6177027"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4" name="Google Shape;334;p86"/>
          <p:cNvSpPr txBox="1">
            <a:spLocks noGrp="1"/>
          </p:cNvSpPr>
          <p:nvPr>
            <p:ph type="body" idx="5"/>
          </p:nvPr>
        </p:nvSpPr>
        <p:spPr>
          <a:xfrm>
            <a:off x="3315078"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5" name="Google Shape;335;p86"/>
          <p:cNvSpPr>
            <a:spLocks noGrp="1"/>
          </p:cNvSpPr>
          <p:nvPr>
            <p:ph type="pic" idx="6"/>
          </p:nvPr>
        </p:nvSpPr>
        <p:spPr>
          <a:xfrm>
            <a:off x="4049966"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6" name="Google Shape;336;p86"/>
          <p:cNvSpPr>
            <a:spLocks noGrp="1"/>
          </p:cNvSpPr>
          <p:nvPr>
            <p:ph type="pic" idx="7"/>
          </p:nvPr>
        </p:nvSpPr>
        <p:spPr>
          <a:xfrm>
            <a:off x="6911919"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7" name="Google Shape;337;p86"/>
          <p:cNvSpPr>
            <a:spLocks noGrp="1"/>
          </p:cNvSpPr>
          <p:nvPr>
            <p:ph type="pic" idx="8"/>
          </p:nvPr>
        </p:nvSpPr>
        <p:spPr>
          <a:xfrm>
            <a:off x="9773872"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8" name="Google Shape;338;p86"/>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339" name="Google Shape;339;p86"/>
          <p:cNvPicPr preferRelativeResize="0"/>
          <p:nvPr/>
        </p:nvPicPr>
        <p:blipFill rotWithShape="1">
          <a:blip r:embed="rId2">
            <a:alphaModFix/>
          </a:blip>
          <a:srcRect/>
          <a:stretch/>
        </p:blipFill>
        <p:spPr>
          <a:xfrm>
            <a:off x="9909200" y="365126"/>
            <a:ext cx="1772652" cy="449072"/>
          </a:xfrm>
          <a:prstGeom prst="rect">
            <a:avLst/>
          </a:prstGeom>
          <a:noFill/>
          <a:ln>
            <a:noFill/>
          </a:ln>
        </p:spPr>
      </p:pic>
      <p:pic>
        <p:nvPicPr>
          <p:cNvPr id="340" name="Google Shape;340;p86"/>
          <p:cNvPicPr preferRelativeResize="0"/>
          <p:nvPr/>
        </p:nvPicPr>
        <p:blipFill rotWithShape="1">
          <a:blip r:embed="rId3">
            <a:alphaModFix/>
          </a:blip>
          <a:srcRect l="75552" t="60520" r="3438" b="3809"/>
          <a:stretch/>
        </p:blipFill>
        <p:spPr>
          <a:xfrm rot="10800000">
            <a:off x="-1" y="-2"/>
            <a:ext cx="2268187" cy="2166103"/>
          </a:xfrm>
          <a:prstGeom prst="rect">
            <a:avLst/>
          </a:prstGeom>
          <a:noFill/>
          <a:ln>
            <a:noFill/>
          </a:ln>
        </p:spPr>
      </p:pic>
      <p:sp>
        <p:nvSpPr>
          <p:cNvPr id="341" name="Google Shape;341;p8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able 1">
  <p:cSld name="Table 1">
    <p:spTree>
      <p:nvGrpSpPr>
        <p:cNvPr id="1" name="Shape 342"/>
        <p:cNvGrpSpPr/>
        <p:nvPr/>
      </p:nvGrpSpPr>
      <p:grpSpPr>
        <a:xfrm>
          <a:off x="0" y="0"/>
          <a:ext cx="0" cy="0"/>
          <a:chOff x="0" y="0"/>
          <a:chExt cx="0" cy="0"/>
        </a:xfrm>
      </p:grpSpPr>
      <p:sp>
        <p:nvSpPr>
          <p:cNvPr id="343" name="Google Shape;343;p87"/>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344" name="Google Shape;344;p87"/>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345" name="Google Shape;345;p87"/>
          <p:cNvPicPr preferRelativeResize="0"/>
          <p:nvPr/>
        </p:nvPicPr>
        <p:blipFill rotWithShape="1">
          <a:blip r:embed="rId2">
            <a:alphaModFix/>
          </a:blip>
          <a:srcRect/>
          <a:stretch/>
        </p:blipFill>
        <p:spPr>
          <a:xfrm>
            <a:off x="2469" y="5"/>
            <a:ext cx="12188952" cy="1143000"/>
          </a:xfrm>
          <a:prstGeom prst="rect">
            <a:avLst/>
          </a:prstGeom>
          <a:noFill/>
          <a:ln>
            <a:noFill/>
          </a:ln>
        </p:spPr>
      </p:pic>
      <p:pic>
        <p:nvPicPr>
          <p:cNvPr id="346" name="Google Shape;346;p87"/>
          <p:cNvPicPr preferRelativeResize="0"/>
          <p:nvPr/>
        </p:nvPicPr>
        <p:blipFill rotWithShape="1">
          <a:blip r:embed="rId3">
            <a:alphaModFix/>
          </a:blip>
          <a:srcRect/>
          <a:stretch/>
        </p:blipFill>
        <p:spPr>
          <a:xfrm>
            <a:off x="9909198" y="365126"/>
            <a:ext cx="1772656" cy="449073"/>
          </a:xfrm>
          <a:prstGeom prst="rect">
            <a:avLst/>
          </a:prstGeom>
          <a:noFill/>
          <a:ln>
            <a:noFill/>
          </a:ln>
        </p:spPr>
      </p:pic>
      <p:sp>
        <p:nvSpPr>
          <p:cNvPr id="347" name="Google Shape;347;p8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1"/>
        <p:cNvGrpSpPr/>
        <p:nvPr/>
      </p:nvGrpSpPr>
      <p:grpSpPr>
        <a:xfrm>
          <a:off x="0" y="0"/>
          <a:ext cx="0" cy="0"/>
          <a:chOff x="0" y="0"/>
          <a:chExt cx="0" cy="0"/>
        </a:xfrm>
      </p:grpSpPr>
      <p:pic>
        <p:nvPicPr>
          <p:cNvPr id="32" name="Google Shape;32;p51"/>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33" name="Google Shape;33;p51"/>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5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35" name="Google Shape;35;p51"/>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36" name="Google Shape;36;p51"/>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able 2">
  <p:cSld name="Table 2">
    <p:spTree>
      <p:nvGrpSpPr>
        <p:cNvPr id="1" name="Shape 348"/>
        <p:cNvGrpSpPr/>
        <p:nvPr/>
      </p:nvGrpSpPr>
      <p:grpSpPr>
        <a:xfrm>
          <a:off x="0" y="0"/>
          <a:ext cx="0" cy="0"/>
          <a:chOff x="0" y="0"/>
          <a:chExt cx="0" cy="0"/>
        </a:xfrm>
      </p:grpSpPr>
      <p:pic>
        <p:nvPicPr>
          <p:cNvPr id="349" name="Google Shape;349;p88"/>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350" name="Google Shape;350;p8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1" name="Google Shape;351;p88"/>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2" name="Google Shape;352;p88"/>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353" name="Google Shape;353;p88"/>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able 3">
  <p:cSld name="Table 3">
    <p:spTree>
      <p:nvGrpSpPr>
        <p:cNvPr id="1" name="Shape 354"/>
        <p:cNvGrpSpPr/>
        <p:nvPr/>
      </p:nvGrpSpPr>
      <p:grpSpPr>
        <a:xfrm>
          <a:off x="0" y="0"/>
          <a:ext cx="0" cy="0"/>
          <a:chOff x="0" y="0"/>
          <a:chExt cx="0" cy="0"/>
        </a:xfrm>
      </p:grpSpPr>
      <p:pic>
        <p:nvPicPr>
          <p:cNvPr id="355" name="Google Shape;355;p89"/>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356" name="Google Shape;356;p8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7" name="Google Shape;357;p89"/>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8" name="Google Shape;358;p89"/>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359" name="Google Shape;359;p89"/>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Light">
  <p:cSld name="Title Only Light">
    <p:spTree>
      <p:nvGrpSpPr>
        <p:cNvPr id="1" name="Shape 360"/>
        <p:cNvGrpSpPr/>
        <p:nvPr/>
      </p:nvGrpSpPr>
      <p:grpSpPr>
        <a:xfrm>
          <a:off x="0" y="0"/>
          <a:ext cx="0" cy="0"/>
          <a:chOff x="0" y="0"/>
          <a:chExt cx="0" cy="0"/>
        </a:xfrm>
      </p:grpSpPr>
      <p:sp>
        <p:nvSpPr>
          <p:cNvPr id="361" name="Google Shape;361;p9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000"/>
              <a:buFont typeface="Arial"/>
              <a:buNone/>
              <a:defRPr sz="4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2" name="Google Shape;362;p90"/>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363" name="Google Shape;363;p90"/>
          <p:cNvPicPr preferRelativeResize="0"/>
          <p:nvPr/>
        </p:nvPicPr>
        <p:blipFill rotWithShape="1">
          <a:blip r:embed="rId2">
            <a:alphaModFix/>
          </a:blip>
          <a:srcRect/>
          <a:stretch/>
        </p:blipFill>
        <p:spPr>
          <a:xfrm>
            <a:off x="9909200" y="365125"/>
            <a:ext cx="1772652" cy="449072"/>
          </a:xfrm>
          <a:prstGeom prst="rect">
            <a:avLst/>
          </a:prstGeom>
          <a:noFill/>
          <a:ln>
            <a:noFill/>
          </a:ln>
        </p:spPr>
      </p:pic>
      <p:sp>
        <p:nvSpPr>
          <p:cNvPr id="364" name="Google Shape;364;p9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Diagram">
  <p:cSld name="Diagram">
    <p:spTree>
      <p:nvGrpSpPr>
        <p:cNvPr id="1" name="Shape 365"/>
        <p:cNvGrpSpPr/>
        <p:nvPr/>
      </p:nvGrpSpPr>
      <p:grpSpPr>
        <a:xfrm>
          <a:off x="0" y="0"/>
          <a:ext cx="0" cy="0"/>
          <a:chOff x="0" y="0"/>
          <a:chExt cx="0" cy="0"/>
        </a:xfrm>
      </p:grpSpPr>
      <p:sp>
        <p:nvSpPr>
          <p:cNvPr id="366" name="Google Shape;366;p91"/>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7" name="Google Shape;367;p9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368" name="Google Shape;368;p91"/>
          <p:cNvPicPr preferRelativeResize="0"/>
          <p:nvPr/>
        </p:nvPicPr>
        <p:blipFill rotWithShape="1">
          <a:blip r:embed="rId2">
            <a:alphaModFix/>
          </a:blip>
          <a:srcRect/>
          <a:stretch/>
        </p:blipFill>
        <p:spPr>
          <a:xfrm>
            <a:off x="9909200" y="365125"/>
            <a:ext cx="1772652" cy="449072"/>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se Study">
  <p:cSld name="Case Study">
    <p:spTree>
      <p:nvGrpSpPr>
        <p:cNvPr id="1" name="Shape 369"/>
        <p:cNvGrpSpPr/>
        <p:nvPr/>
      </p:nvGrpSpPr>
      <p:grpSpPr>
        <a:xfrm>
          <a:off x="0" y="0"/>
          <a:ext cx="0" cy="0"/>
          <a:chOff x="0" y="0"/>
          <a:chExt cx="0" cy="0"/>
        </a:xfrm>
      </p:grpSpPr>
      <p:sp>
        <p:nvSpPr>
          <p:cNvPr id="370" name="Google Shape;370;p92"/>
          <p:cNvSpPr txBox="1">
            <a:spLocks noGrp="1"/>
          </p:cNvSpPr>
          <p:nvPr>
            <p:ph type="title"/>
          </p:nvPr>
        </p:nvSpPr>
        <p:spPr>
          <a:xfrm>
            <a:off x="419100" y="365125"/>
            <a:ext cx="829818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000"/>
              <a:buFont typeface="Arial"/>
              <a:buNone/>
              <a:defRPr sz="4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1" name="Google Shape;371;p92"/>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372" name="Google Shape;372;p92"/>
          <p:cNvSpPr txBox="1">
            <a:spLocks noGrp="1"/>
          </p:cNvSpPr>
          <p:nvPr>
            <p:ph type="body" idx="1"/>
          </p:nvPr>
        </p:nvSpPr>
        <p:spPr>
          <a:xfrm>
            <a:off x="6076191"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3" name="Google Shape;373;p92"/>
          <p:cNvSpPr txBox="1">
            <a:spLocks noGrp="1"/>
          </p:cNvSpPr>
          <p:nvPr>
            <p:ph type="body" idx="2"/>
          </p:nvPr>
        </p:nvSpPr>
        <p:spPr>
          <a:xfrm>
            <a:off x="3251457"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4" name="Google Shape;374;p92"/>
          <p:cNvSpPr txBox="1">
            <a:spLocks noGrp="1"/>
          </p:cNvSpPr>
          <p:nvPr>
            <p:ph type="body" idx="3"/>
          </p:nvPr>
        </p:nvSpPr>
        <p:spPr>
          <a:xfrm>
            <a:off x="419100"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5" name="Google Shape;375;p92"/>
          <p:cNvSpPr txBox="1">
            <a:spLocks noGrp="1"/>
          </p:cNvSpPr>
          <p:nvPr>
            <p:ph type="body" idx="4"/>
          </p:nvPr>
        </p:nvSpPr>
        <p:spPr>
          <a:xfrm>
            <a:off x="419102"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6" name="Google Shape;376;p92"/>
          <p:cNvSpPr/>
          <p:nvPr/>
        </p:nvSpPr>
        <p:spPr>
          <a:xfrm>
            <a:off x="9029701" y="0"/>
            <a:ext cx="3188474" cy="6875492"/>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761"/>
              <a:buFont typeface="Arial"/>
              <a:buNone/>
            </a:pPr>
            <a:endParaRPr sz="1761" b="0" i="0" u="none" strike="noStrike" cap="none">
              <a:solidFill>
                <a:srgbClr val="FFFFFF"/>
              </a:solidFill>
              <a:latin typeface="Arial"/>
              <a:ea typeface="Arial"/>
              <a:cs typeface="Arial"/>
              <a:sym typeface="Arial"/>
            </a:endParaRPr>
          </a:p>
        </p:txBody>
      </p:sp>
      <p:sp>
        <p:nvSpPr>
          <p:cNvPr id="377" name="Google Shape;377;p92"/>
          <p:cNvSpPr/>
          <p:nvPr/>
        </p:nvSpPr>
        <p:spPr>
          <a:xfrm>
            <a:off x="0" y="4020640"/>
            <a:ext cx="9029700" cy="283736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761"/>
              <a:buFont typeface="Arial"/>
              <a:buNone/>
            </a:pPr>
            <a:endParaRPr sz="1761" b="0" i="0" u="none" strike="noStrike" cap="none">
              <a:solidFill>
                <a:srgbClr val="FFFFFF"/>
              </a:solidFill>
              <a:latin typeface="Arial"/>
              <a:ea typeface="Arial"/>
              <a:cs typeface="Arial"/>
              <a:sym typeface="Arial"/>
            </a:endParaRPr>
          </a:p>
        </p:txBody>
      </p:sp>
      <p:sp>
        <p:nvSpPr>
          <p:cNvPr id="378" name="Google Shape;378;p92"/>
          <p:cNvSpPr txBox="1">
            <a:spLocks noGrp="1"/>
          </p:cNvSpPr>
          <p:nvPr>
            <p:ph type="body" idx="5"/>
          </p:nvPr>
        </p:nvSpPr>
        <p:spPr>
          <a:xfrm>
            <a:off x="9327146" y="365126"/>
            <a:ext cx="2445755" cy="951555"/>
          </a:xfrm>
          <a:prstGeom prst="rect">
            <a:avLst/>
          </a:prstGeom>
          <a:solidFill>
            <a:schemeClr val="lt1"/>
          </a:solid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2800"/>
              <a:buNone/>
              <a:defRPr>
                <a:solidFill>
                  <a:schemeClr val="lt2"/>
                </a:solidFill>
              </a:defRPr>
            </a:lvl1pPr>
            <a:lvl2pPr marL="914400" lvl="1" indent="-381000" algn="l">
              <a:lnSpc>
                <a:spcPct val="90000"/>
              </a:lnSpc>
              <a:spcBef>
                <a:spcPts val="500"/>
              </a:spcBef>
              <a:spcAft>
                <a:spcPts val="0"/>
              </a:spcAft>
              <a:buClr>
                <a:schemeClr val="lt2"/>
              </a:buClr>
              <a:buSzPts val="2400"/>
              <a:buChar char="•"/>
              <a:defRPr>
                <a:solidFill>
                  <a:schemeClr val="lt2"/>
                </a:solidFill>
              </a:defRPr>
            </a:lvl2pPr>
            <a:lvl3pPr marL="1371600" lvl="2" indent="-355600" algn="l">
              <a:lnSpc>
                <a:spcPct val="90000"/>
              </a:lnSpc>
              <a:spcBef>
                <a:spcPts val="500"/>
              </a:spcBef>
              <a:spcAft>
                <a:spcPts val="0"/>
              </a:spcAft>
              <a:buClr>
                <a:schemeClr val="lt2"/>
              </a:buClr>
              <a:buSzPts val="2000"/>
              <a:buChar char="•"/>
              <a:defRPr>
                <a:solidFill>
                  <a:schemeClr val="lt2"/>
                </a:solidFill>
              </a:defRPr>
            </a:lvl3pPr>
            <a:lvl4pPr marL="1828800" lvl="3" indent="-342900" algn="l">
              <a:lnSpc>
                <a:spcPct val="90000"/>
              </a:lnSpc>
              <a:spcBef>
                <a:spcPts val="500"/>
              </a:spcBef>
              <a:spcAft>
                <a:spcPts val="0"/>
              </a:spcAft>
              <a:buClr>
                <a:schemeClr val="lt2"/>
              </a:buClr>
              <a:buSzPts val="1800"/>
              <a:buChar char="•"/>
              <a:defRPr>
                <a:solidFill>
                  <a:schemeClr val="lt2"/>
                </a:solidFill>
              </a:defRPr>
            </a:lvl4pPr>
            <a:lvl5pPr marL="2286000" lvl="4" indent="-342900" algn="l">
              <a:lnSpc>
                <a:spcPct val="90000"/>
              </a:lnSpc>
              <a:spcBef>
                <a:spcPts val="500"/>
              </a:spcBef>
              <a:spcAft>
                <a:spcPts val="0"/>
              </a:spcAft>
              <a:buClr>
                <a:schemeClr val="lt2"/>
              </a:buClr>
              <a:buSzPts val="1800"/>
              <a:buChar char="•"/>
              <a:defRPr>
                <a:solidFill>
                  <a:schemeClr val="lt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9" name="Google Shape;379;p92"/>
          <p:cNvSpPr txBox="1">
            <a:spLocks noGrp="1"/>
          </p:cNvSpPr>
          <p:nvPr>
            <p:ph type="body" idx="6"/>
          </p:nvPr>
        </p:nvSpPr>
        <p:spPr>
          <a:xfrm>
            <a:off x="3259838"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0" name="Google Shape;380;p92"/>
          <p:cNvSpPr txBox="1">
            <a:spLocks noGrp="1"/>
          </p:cNvSpPr>
          <p:nvPr>
            <p:ph type="body" idx="7"/>
          </p:nvPr>
        </p:nvSpPr>
        <p:spPr>
          <a:xfrm>
            <a:off x="6076190"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1" name="Google Shape;381;p92"/>
          <p:cNvSpPr txBox="1">
            <a:spLocks noGrp="1"/>
          </p:cNvSpPr>
          <p:nvPr>
            <p:ph type="body" idx="8"/>
          </p:nvPr>
        </p:nvSpPr>
        <p:spPr>
          <a:xfrm>
            <a:off x="790222" y="4444327"/>
            <a:ext cx="7571082" cy="1311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2" name="Google Shape;382;p92"/>
          <p:cNvSpPr txBox="1">
            <a:spLocks noGrp="1"/>
          </p:cNvSpPr>
          <p:nvPr>
            <p:ph type="body" idx="9"/>
          </p:nvPr>
        </p:nvSpPr>
        <p:spPr>
          <a:xfrm>
            <a:off x="790222" y="5870446"/>
            <a:ext cx="7942034" cy="41370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383" name="Google Shape;383;p92"/>
          <p:cNvPicPr preferRelativeResize="0"/>
          <p:nvPr/>
        </p:nvPicPr>
        <p:blipFill rotWithShape="1">
          <a:blip r:embed="rId2">
            <a:alphaModFix/>
          </a:blip>
          <a:srcRect/>
          <a:stretch/>
        </p:blipFill>
        <p:spPr>
          <a:xfrm>
            <a:off x="9396238" y="6089840"/>
            <a:ext cx="1772656" cy="449073"/>
          </a:xfrm>
          <a:prstGeom prst="rect">
            <a:avLst/>
          </a:prstGeom>
          <a:noFill/>
          <a:ln>
            <a:noFill/>
          </a:ln>
        </p:spPr>
      </p:pic>
      <p:sp>
        <p:nvSpPr>
          <p:cNvPr id="384" name="Google Shape;384;p92"/>
          <p:cNvSpPr txBox="1">
            <a:spLocks noGrp="1"/>
          </p:cNvSpPr>
          <p:nvPr>
            <p:ph type="ftr" idx="11"/>
          </p:nvPr>
        </p:nvSpPr>
        <p:spPr>
          <a:xfrm>
            <a:off x="419100"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5" name="Google Shape;385;p92"/>
          <p:cNvSpPr txBox="1">
            <a:spLocks noGrp="1"/>
          </p:cNvSpPr>
          <p:nvPr>
            <p:ph type="body" idx="13"/>
          </p:nvPr>
        </p:nvSpPr>
        <p:spPr>
          <a:xfrm>
            <a:off x="9327093" y="1564153"/>
            <a:ext cx="2445808" cy="121291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333"/>
              <a:buNone/>
              <a:defRPr sz="1333">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6" name="Google Shape;386;p92"/>
          <p:cNvSpPr txBox="1"/>
          <p:nvPr/>
        </p:nvSpPr>
        <p:spPr>
          <a:xfrm>
            <a:off x="290923" y="3889248"/>
            <a:ext cx="770467" cy="230845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400" baseline="30000">
                <a:solidFill>
                  <a:schemeClr val="lt1"/>
                </a:solidFill>
                <a:latin typeface="Arial"/>
                <a:ea typeface="Arial"/>
                <a:cs typeface="Arial"/>
                <a:sym typeface="Arial"/>
              </a:rPr>
              <a:t>“</a:t>
            </a:r>
            <a:endParaRPr sz="14400">
              <a:solidFill>
                <a:schemeClr val="lt1"/>
              </a:solidFill>
              <a:latin typeface="Arial"/>
              <a:ea typeface="Arial"/>
              <a:cs typeface="Arial"/>
              <a:sym typeface="Arial"/>
            </a:endParaRPr>
          </a:p>
        </p:txBody>
      </p:sp>
      <p:sp>
        <p:nvSpPr>
          <p:cNvPr id="387" name="Google Shape;387;p92"/>
          <p:cNvSpPr txBox="1">
            <a:spLocks noGrp="1"/>
          </p:cNvSpPr>
          <p:nvPr>
            <p:ph type="body" idx="14"/>
          </p:nvPr>
        </p:nvSpPr>
        <p:spPr>
          <a:xfrm>
            <a:off x="9327145" y="3177326"/>
            <a:ext cx="2445808" cy="27584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333"/>
              <a:buNone/>
              <a:defRPr sz="1333">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8" name="Google Shape;388;p92"/>
          <p:cNvSpPr txBox="1">
            <a:spLocks noGrp="1"/>
          </p:cNvSpPr>
          <p:nvPr>
            <p:ph type="body" idx="15"/>
          </p:nvPr>
        </p:nvSpPr>
        <p:spPr>
          <a:xfrm>
            <a:off x="9327092" y="2880834"/>
            <a:ext cx="2445808" cy="2964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solidFill>
                  <a:schemeClr val="lt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Pull Quote">
  <p:cSld name="Pull Quote">
    <p:bg>
      <p:bgPr>
        <a:solidFill>
          <a:srgbClr val="222E3C"/>
        </a:solidFill>
        <a:effectLst/>
      </p:bgPr>
    </p:bg>
    <p:spTree>
      <p:nvGrpSpPr>
        <p:cNvPr id="1" name="Shape 389"/>
        <p:cNvGrpSpPr/>
        <p:nvPr/>
      </p:nvGrpSpPr>
      <p:grpSpPr>
        <a:xfrm>
          <a:off x="0" y="0"/>
          <a:ext cx="0" cy="0"/>
          <a:chOff x="0" y="0"/>
          <a:chExt cx="0" cy="0"/>
        </a:xfrm>
      </p:grpSpPr>
      <p:sp>
        <p:nvSpPr>
          <p:cNvPr id="390" name="Google Shape;390;p93"/>
          <p:cNvSpPr txBox="1">
            <a:spLocks noGrp="1"/>
          </p:cNvSpPr>
          <p:nvPr>
            <p:ph type="title"/>
          </p:nvPr>
        </p:nvSpPr>
        <p:spPr>
          <a:xfrm>
            <a:off x="419100" y="1361287"/>
            <a:ext cx="11353800" cy="34163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1" name="Google Shape;391;p93"/>
          <p:cNvSpPr/>
          <p:nvPr/>
        </p:nvSpPr>
        <p:spPr>
          <a:xfrm>
            <a:off x="0" y="1444414"/>
            <a:ext cx="320634" cy="633768"/>
          </a:xfrm>
          <a:prstGeom prst="rect">
            <a:avLst/>
          </a:prstGeom>
          <a:solidFill>
            <a:srgbClr val="36C2B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392" name="Google Shape;392;p93"/>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3" name="Google Shape;393;p93"/>
          <p:cNvSpPr txBox="1">
            <a:spLocks noGrp="1"/>
          </p:cNvSpPr>
          <p:nvPr>
            <p:ph type="body" idx="1"/>
          </p:nvPr>
        </p:nvSpPr>
        <p:spPr>
          <a:xfrm>
            <a:off x="419100" y="5024594"/>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394" name="Google Shape;394;p93"/>
          <p:cNvPicPr preferRelativeResize="0"/>
          <p:nvPr/>
        </p:nvPicPr>
        <p:blipFill rotWithShape="1">
          <a:blip r:embed="rId2">
            <a:alphaModFix/>
          </a:blip>
          <a:srcRect/>
          <a:stretch/>
        </p:blipFill>
        <p:spPr>
          <a:xfrm>
            <a:off x="9931098" y="6089839"/>
            <a:ext cx="1772656" cy="44907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1" name="Shape 395"/>
        <p:cNvGrpSpPr/>
        <p:nvPr/>
      </p:nvGrpSpPr>
      <p:grpSpPr>
        <a:xfrm>
          <a:off x="0" y="0"/>
          <a:ext cx="0" cy="0"/>
          <a:chOff x="0" y="0"/>
          <a:chExt cx="0" cy="0"/>
        </a:xfrm>
      </p:grpSpPr>
      <p:pic>
        <p:nvPicPr>
          <p:cNvPr id="396" name="Google Shape;396;p94"/>
          <p:cNvPicPr preferRelativeResize="0"/>
          <p:nvPr/>
        </p:nvPicPr>
        <p:blipFill rotWithShape="1">
          <a:blip r:embed="rId2">
            <a:alphaModFix/>
          </a:blip>
          <a:srcRect/>
          <a:stretch/>
        </p:blipFill>
        <p:spPr>
          <a:xfrm>
            <a:off x="-81023" y="-47919"/>
            <a:ext cx="12361762" cy="6958182"/>
          </a:xfrm>
          <a:prstGeom prst="rect">
            <a:avLst/>
          </a:prstGeom>
          <a:noFill/>
          <a:ln>
            <a:noFill/>
          </a:ln>
        </p:spPr>
      </p:pic>
      <p:sp>
        <p:nvSpPr>
          <p:cNvPr id="397" name="Google Shape;397;p94"/>
          <p:cNvSpPr txBox="1"/>
          <p:nvPr/>
        </p:nvSpPr>
        <p:spPr>
          <a:xfrm>
            <a:off x="423968" y="6089839"/>
            <a:ext cx="8921913" cy="646331"/>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pt-BR" sz="900">
                <a:solidFill>
                  <a:schemeClr val="lt1"/>
                </a:solidFill>
                <a:latin typeface="Arial"/>
                <a:ea typeface="Arial"/>
                <a:cs typeface="Arial"/>
                <a:sym typeface="Arial"/>
              </a:rPr>
              <a:t>© 2019 Amazon Web Services, Inc. or its affiliates. All rights reserved. This work may not be reproduced or redistributed, in whole or in part, without prior written permission from Amazon Web Services, Inc. Commercial copying, lending, or selling is prohibited. Corrections or feedback on the course, please email us at: </a:t>
            </a:r>
            <a:r>
              <a:rPr lang="pt-BR" sz="900" u="sng">
                <a:solidFill>
                  <a:schemeClr val="lt1"/>
                </a:solidFill>
                <a:latin typeface="Arial"/>
                <a:ea typeface="Arial"/>
                <a:cs typeface="Arial"/>
                <a:sym typeface="Arial"/>
              </a:rPr>
              <a:t>aws-course-feedback@amazon.com</a:t>
            </a:r>
            <a:r>
              <a:rPr lang="pt-BR" sz="900">
                <a:solidFill>
                  <a:schemeClr val="lt1"/>
                </a:solidFill>
                <a:latin typeface="Arial"/>
                <a:ea typeface="Arial"/>
                <a:cs typeface="Arial"/>
                <a:sym typeface="Arial"/>
              </a:rPr>
              <a:t>. For all other questions, contact us at: </a:t>
            </a:r>
            <a:r>
              <a:rPr lang="pt-BR" sz="900" u="sng">
                <a:solidFill>
                  <a:schemeClr val="lt1"/>
                </a:solidFill>
                <a:latin typeface="Arial"/>
                <a:ea typeface="Arial"/>
                <a:cs typeface="Arial"/>
                <a:sym typeface="Arial"/>
              </a:rPr>
              <a:t>https://aws.amazon.com/contact-us/aws-training/</a:t>
            </a:r>
            <a:r>
              <a:rPr lang="pt-BR" sz="900">
                <a:solidFill>
                  <a:schemeClr val="lt1"/>
                </a:solidFill>
                <a:latin typeface="Arial"/>
                <a:ea typeface="Arial"/>
                <a:cs typeface="Arial"/>
                <a:sym typeface="Arial"/>
              </a:rPr>
              <a:t>. All trademarks are the property of their owners.</a:t>
            </a:r>
            <a:endParaRPr/>
          </a:p>
          <a:p>
            <a:pPr marL="0" marR="0" lvl="0" indent="0" algn="just" rtl="0">
              <a:spcBef>
                <a:spcPts val="0"/>
              </a:spcBef>
              <a:spcAft>
                <a:spcPts val="0"/>
              </a:spcAft>
              <a:buNone/>
            </a:pPr>
            <a:endParaRPr sz="900">
              <a:solidFill>
                <a:schemeClr val="dk1"/>
              </a:solidFill>
              <a:latin typeface="Arial"/>
              <a:ea typeface="Arial"/>
              <a:cs typeface="Arial"/>
              <a:sym typeface="Arial"/>
            </a:endParaRPr>
          </a:p>
        </p:txBody>
      </p:sp>
      <p:sp>
        <p:nvSpPr>
          <p:cNvPr id="398" name="Google Shape;398;p94"/>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399" name="Google Shape;399;p94"/>
          <p:cNvPicPr preferRelativeResize="0"/>
          <p:nvPr/>
        </p:nvPicPr>
        <p:blipFill rotWithShape="1">
          <a:blip r:embed="rId3">
            <a:alphaModFix/>
          </a:blip>
          <a:srcRect/>
          <a:stretch/>
        </p:blipFill>
        <p:spPr>
          <a:xfrm>
            <a:off x="9931098" y="6089839"/>
            <a:ext cx="1772656" cy="449073"/>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ide by Side">
  <p:cSld name="Side by Side">
    <p:spTree>
      <p:nvGrpSpPr>
        <p:cNvPr id="1" name="Shape 37"/>
        <p:cNvGrpSpPr/>
        <p:nvPr/>
      </p:nvGrpSpPr>
      <p:grpSpPr>
        <a:xfrm>
          <a:off x="0" y="0"/>
          <a:ext cx="0" cy="0"/>
          <a:chOff x="0" y="0"/>
          <a:chExt cx="0" cy="0"/>
        </a:xfrm>
      </p:grpSpPr>
      <p:sp>
        <p:nvSpPr>
          <p:cNvPr id="38" name="Google Shape;38;p52"/>
          <p:cNvSpPr/>
          <p:nvPr/>
        </p:nvSpPr>
        <p:spPr>
          <a:xfrm>
            <a:off x="-2" y="0"/>
            <a:ext cx="5125762" cy="6875492"/>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39" name="Google Shape;39;p52" descr="A circuit board&#10;&#10;Description automatically generated"/>
          <p:cNvPicPr preferRelativeResize="0"/>
          <p:nvPr/>
        </p:nvPicPr>
        <p:blipFill rotWithShape="1">
          <a:blip r:embed="rId2">
            <a:alphaModFix/>
          </a:blip>
          <a:srcRect l="39690" t="3208" r="5227" b="21596"/>
          <a:stretch/>
        </p:blipFill>
        <p:spPr>
          <a:xfrm>
            <a:off x="588712" y="3159360"/>
            <a:ext cx="4537048" cy="3716132"/>
          </a:xfrm>
          <a:prstGeom prst="rect">
            <a:avLst/>
          </a:prstGeom>
          <a:noFill/>
          <a:ln>
            <a:noFill/>
          </a:ln>
        </p:spPr>
      </p:pic>
      <p:sp>
        <p:nvSpPr>
          <p:cNvPr id="40" name="Google Shape;40;p52"/>
          <p:cNvSpPr txBox="1">
            <a:spLocks noGrp="1"/>
          </p:cNvSpPr>
          <p:nvPr>
            <p:ph type="ftr" idx="11"/>
          </p:nvPr>
        </p:nvSpPr>
        <p:spPr>
          <a:xfrm>
            <a:off x="7997728" y="6356350"/>
            <a:ext cx="377517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52"/>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52"/>
          <p:cNvSpPr txBox="1">
            <a:spLocks noGrp="1"/>
          </p:cNvSpPr>
          <p:nvPr>
            <p:ph type="sldNum" idx="12"/>
          </p:nvPr>
        </p:nvSpPr>
        <p:spPr>
          <a:xfrm>
            <a:off x="423657" y="6356350"/>
            <a:ext cx="2743200" cy="365125"/>
          </a:xfrm>
          <a:prstGeom prst="rect">
            <a:avLst/>
          </a:prstGeom>
          <a:noFill/>
          <a:ln>
            <a:noFill/>
          </a:ln>
        </p:spPr>
        <p:txBody>
          <a:bodyPr spcFirstLastPara="1" wrap="square" lIns="91425" tIns="45700" rIns="91425" bIns="45700" anchor="ctr" anchorCtr="0">
            <a:noAutofit/>
          </a:bodyPr>
          <a:lstStyle>
            <a:lvl1pPr marL="0" marR="0" lvl="0" indent="0" algn="l">
              <a:spcBef>
                <a:spcPts val="0"/>
              </a:spcBef>
              <a:buNone/>
              <a:defRPr sz="900" b="0" i="0" u="none" strike="noStrike" cap="none">
                <a:solidFill>
                  <a:schemeClr val="lt1"/>
                </a:solidFill>
                <a:latin typeface="Arial"/>
                <a:ea typeface="Arial"/>
                <a:cs typeface="Arial"/>
                <a:sym typeface="Arial"/>
              </a:defRPr>
            </a:lvl1pPr>
            <a:lvl2pPr marL="0" marR="0" lvl="1" indent="0" algn="l">
              <a:spcBef>
                <a:spcPts val="0"/>
              </a:spcBef>
              <a:buNone/>
              <a:defRPr sz="900" b="0" i="0" u="none" strike="noStrike" cap="none">
                <a:solidFill>
                  <a:schemeClr val="lt1"/>
                </a:solidFill>
                <a:latin typeface="Arial"/>
                <a:ea typeface="Arial"/>
                <a:cs typeface="Arial"/>
                <a:sym typeface="Arial"/>
              </a:defRPr>
            </a:lvl2pPr>
            <a:lvl3pPr marL="0" marR="0" lvl="2" indent="0" algn="l">
              <a:spcBef>
                <a:spcPts val="0"/>
              </a:spcBef>
              <a:buNone/>
              <a:defRPr sz="900" b="0" i="0" u="none" strike="noStrike" cap="none">
                <a:solidFill>
                  <a:schemeClr val="lt1"/>
                </a:solidFill>
                <a:latin typeface="Arial"/>
                <a:ea typeface="Arial"/>
                <a:cs typeface="Arial"/>
                <a:sym typeface="Arial"/>
              </a:defRPr>
            </a:lvl3pPr>
            <a:lvl4pPr marL="0" marR="0" lvl="3" indent="0" algn="l">
              <a:spcBef>
                <a:spcPts val="0"/>
              </a:spcBef>
              <a:buNone/>
              <a:defRPr sz="900" b="0" i="0" u="none" strike="noStrike" cap="none">
                <a:solidFill>
                  <a:schemeClr val="lt1"/>
                </a:solidFill>
                <a:latin typeface="Arial"/>
                <a:ea typeface="Arial"/>
                <a:cs typeface="Arial"/>
                <a:sym typeface="Arial"/>
              </a:defRPr>
            </a:lvl4pPr>
            <a:lvl5pPr marL="0" marR="0" lvl="4" indent="0" algn="l">
              <a:spcBef>
                <a:spcPts val="0"/>
              </a:spcBef>
              <a:buNone/>
              <a:defRPr sz="900" b="0" i="0" u="none" strike="noStrike" cap="none">
                <a:solidFill>
                  <a:schemeClr val="lt1"/>
                </a:solidFill>
                <a:latin typeface="Arial"/>
                <a:ea typeface="Arial"/>
                <a:cs typeface="Arial"/>
                <a:sym typeface="Arial"/>
              </a:defRPr>
            </a:lvl5pPr>
            <a:lvl6pPr marL="0" marR="0" lvl="5" indent="0" algn="l">
              <a:spcBef>
                <a:spcPts val="0"/>
              </a:spcBef>
              <a:buNone/>
              <a:defRPr sz="900" b="0" i="0" u="none" strike="noStrike" cap="none">
                <a:solidFill>
                  <a:schemeClr val="lt1"/>
                </a:solidFill>
                <a:latin typeface="Arial"/>
                <a:ea typeface="Arial"/>
                <a:cs typeface="Arial"/>
                <a:sym typeface="Arial"/>
              </a:defRPr>
            </a:lvl6pPr>
            <a:lvl7pPr marL="0" marR="0" lvl="6" indent="0" algn="l">
              <a:spcBef>
                <a:spcPts val="0"/>
              </a:spcBef>
              <a:buNone/>
              <a:defRPr sz="900" b="0" i="0" u="none" strike="noStrike" cap="none">
                <a:solidFill>
                  <a:schemeClr val="lt1"/>
                </a:solidFill>
                <a:latin typeface="Arial"/>
                <a:ea typeface="Arial"/>
                <a:cs typeface="Arial"/>
                <a:sym typeface="Arial"/>
              </a:defRPr>
            </a:lvl7pPr>
            <a:lvl8pPr marL="0" marR="0" lvl="7" indent="0" algn="l">
              <a:spcBef>
                <a:spcPts val="0"/>
              </a:spcBef>
              <a:buNone/>
              <a:defRPr sz="900" b="0" i="0" u="none" strike="noStrike" cap="none">
                <a:solidFill>
                  <a:schemeClr val="lt1"/>
                </a:solidFill>
                <a:latin typeface="Arial"/>
                <a:ea typeface="Arial"/>
                <a:cs typeface="Arial"/>
                <a:sym typeface="Arial"/>
              </a:defRPr>
            </a:lvl8pPr>
            <a:lvl9pPr marL="0" marR="0" lvl="8" indent="0" algn="l">
              <a:spcBef>
                <a:spcPts val="0"/>
              </a:spcBef>
              <a:buNone/>
              <a:defRPr sz="900" b="0" i="0" u="none" strike="noStrike" cap="none">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pt-BR"/>
              <a:t>‹nº›</a:t>
            </a:fld>
            <a:endParaRPr/>
          </a:p>
        </p:txBody>
      </p:sp>
      <p:sp>
        <p:nvSpPr>
          <p:cNvPr id="43" name="Google Shape;43;p52"/>
          <p:cNvSpPr txBox="1">
            <a:spLocks noGrp="1"/>
          </p:cNvSpPr>
          <p:nvPr>
            <p:ph type="body" idx="1"/>
          </p:nvPr>
        </p:nvSpPr>
        <p:spPr>
          <a:xfrm>
            <a:off x="5714474" y="1178376"/>
            <a:ext cx="5767612" cy="481492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44" name="Google Shape;44;p52"/>
          <p:cNvPicPr preferRelativeResize="0"/>
          <p:nvPr/>
        </p:nvPicPr>
        <p:blipFill rotWithShape="1">
          <a:blip r:embed="rId3">
            <a:alphaModFix/>
          </a:blip>
          <a:srcRect/>
          <a:stretch/>
        </p:blipFill>
        <p:spPr>
          <a:xfrm>
            <a:off x="9909200" y="365126"/>
            <a:ext cx="1772652" cy="449072"/>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
  <p:cSld name="Two Column">
    <p:spTree>
      <p:nvGrpSpPr>
        <p:cNvPr id="1" name="Shape 45"/>
        <p:cNvGrpSpPr/>
        <p:nvPr/>
      </p:nvGrpSpPr>
      <p:grpSpPr>
        <a:xfrm>
          <a:off x="0" y="0"/>
          <a:ext cx="0" cy="0"/>
          <a:chOff x="0" y="0"/>
          <a:chExt cx="0" cy="0"/>
        </a:xfrm>
      </p:grpSpPr>
      <p:pic>
        <p:nvPicPr>
          <p:cNvPr id="46" name="Google Shape;46;p55"/>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47" name="Google Shape;47;p5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55"/>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5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50" name="Google Shape;50;p55"/>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55"/>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52" name="Google Shape;52;p55"/>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1" name="Shape 53"/>
        <p:cNvGrpSpPr/>
        <p:nvPr/>
      </p:nvGrpSpPr>
      <p:grpSpPr>
        <a:xfrm>
          <a:off x="0" y="0"/>
          <a:ext cx="0" cy="0"/>
          <a:chOff x="0" y="0"/>
          <a:chExt cx="0" cy="0"/>
        </a:xfrm>
      </p:grpSpPr>
      <p:pic>
        <p:nvPicPr>
          <p:cNvPr id="54" name="Google Shape;54;p56"/>
          <p:cNvPicPr preferRelativeResize="0"/>
          <p:nvPr/>
        </p:nvPicPr>
        <p:blipFill rotWithShape="1">
          <a:blip r:embed="rId2">
            <a:alphaModFix/>
          </a:blip>
          <a:srcRect/>
          <a:stretch/>
        </p:blipFill>
        <p:spPr>
          <a:xfrm>
            <a:off x="-81023" y="-47919"/>
            <a:ext cx="12361762" cy="6958182"/>
          </a:xfrm>
          <a:prstGeom prst="rect">
            <a:avLst/>
          </a:prstGeom>
          <a:noFill/>
          <a:ln>
            <a:noFill/>
          </a:ln>
        </p:spPr>
      </p:pic>
      <p:sp>
        <p:nvSpPr>
          <p:cNvPr id="55" name="Google Shape;55;p56"/>
          <p:cNvSpPr txBox="1"/>
          <p:nvPr/>
        </p:nvSpPr>
        <p:spPr>
          <a:xfrm>
            <a:off x="423968" y="6089839"/>
            <a:ext cx="8921913" cy="646331"/>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pt-BR" sz="900">
                <a:solidFill>
                  <a:schemeClr val="lt1"/>
                </a:solidFill>
                <a:latin typeface="Arial"/>
                <a:ea typeface="Arial"/>
                <a:cs typeface="Arial"/>
                <a:sym typeface="Arial"/>
              </a:rPr>
              <a:t>© 2019 Amazon Web Services, Inc. ou suas afiliadas. Todos os direitos reservados. Este trabalho não pode ser reproduzido ou redistribuído, no todo ou em parte, sem a permissão prévia por escrito da Amazon Web Services, Inc. É proibido copiar, emprestar ou vender para fins comerciais. Para correções ou comentários sobre o curso, envie um e-mail para: </a:t>
            </a:r>
            <a:r>
              <a:rPr lang="pt-BR" sz="900" u="sng">
                <a:solidFill>
                  <a:schemeClr val="lt1"/>
                </a:solidFill>
                <a:latin typeface="Arial"/>
                <a:ea typeface="Arial"/>
                <a:cs typeface="Arial"/>
                <a:sym typeface="Arial"/>
              </a:rPr>
              <a:t>aws-course-feedback@amazon.com</a:t>
            </a:r>
            <a:r>
              <a:rPr lang="pt-BR" sz="900">
                <a:solidFill>
                  <a:schemeClr val="lt1"/>
                </a:solidFill>
                <a:latin typeface="Arial"/>
                <a:ea typeface="Arial"/>
                <a:cs typeface="Arial"/>
                <a:sym typeface="Arial"/>
              </a:rPr>
              <a:t>. Para todas as outras perguntas, entre em contato conosco em: </a:t>
            </a:r>
            <a:r>
              <a:rPr lang="pt-BR" sz="900" u="sng">
                <a:solidFill>
                  <a:schemeClr val="lt1"/>
                </a:solidFill>
                <a:latin typeface="Arial"/>
                <a:ea typeface="Arial"/>
                <a:cs typeface="Arial"/>
                <a:sym typeface="Arial"/>
              </a:rPr>
              <a:t>https://aws.amazon.com/contact-us/aws-training/</a:t>
            </a:r>
            <a:r>
              <a:rPr lang="pt-BR" sz="900">
                <a:solidFill>
                  <a:schemeClr val="lt1"/>
                </a:solidFill>
                <a:latin typeface="Arial"/>
                <a:ea typeface="Arial"/>
                <a:cs typeface="Arial"/>
                <a:sym typeface="Arial"/>
              </a:rPr>
              <a:t>. Todas as marcas comerciais pertencem a seus proprietários.</a:t>
            </a:r>
            <a:endParaRPr/>
          </a:p>
          <a:p>
            <a:pPr marL="0" marR="0" lvl="0" indent="0" algn="just" rtl="0">
              <a:spcBef>
                <a:spcPts val="0"/>
              </a:spcBef>
              <a:spcAft>
                <a:spcPts val="0"/>
              </a:spcAft>
              <a:buNone/>
            </a:pPr>
            <a:endParaRPr sz="900">
              <a:solidFill>
                <a:schemeClr val="dk1"/>
              </a:solidFill>
              <a:latin typeface="Arial"/>
              <a:ea typeface="Arial"/>
              <a:cs typeface="Arial"/>
              <a:sym typeface="Arial"/>
            </a:endParaRPr>
          </a:p>
        </p:txBody>
      </p:sp>
      <p:sp>
        <p:nvSpPr>
          <p:cNvPr id="56" name="Google Shape;56;p56"/>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57" name="Google Shape;57;p56"/>
          <p:cNvPicPr preferRelativeResize="0"/>
          <p:nvPr/>
        </p:nvPicPr>
        <p:blipFill rotWithShape="1">
          <a:blip r:embed="rId3">
            <a:alphaModFix/>
          </a:blip>
          <a:srcRect/>
          <a:stretch/>
        </p:blipFill>
        <p:spPr>
          <a:xfrm>
            <a:off x="9931098" y="6089839"/>
            <a:ext cx="1772656" cy="449073"/>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ubsection Header">
  <p:cSld name="Subsection Header">
    <p:spTree>
      <p:nvGrpSpPr>
        <p:cNvPr id="1" name="Shape 58"/>
        <p:cNvGrpSpPr/>
        <p:nvPr/>
      </p:nvGrpSpPr>
      <p:grpSpPr>
        <a:xfrm>
          <a:off x="0" y="0"/>
          <a:ext cx="0" cy="0"/>
          <a:chOff x="0" y="0"/>
          <a:chExt cx="0" cy="0"/>
        </a:xfrm>
      </p:grpSpPr>
      <p:sp>
        <p:nvSpPr>
          <p:cNvPr id="59" name="Google Shape;59;p57"/>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57"/>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6000"/>
              <a:buFont typeface="Arial"/>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5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62" name="Google Shape;62;p57"/>
          <p:cNvPicPr preferRelativeResize="0"/>
          <p:nvPr/>
        </p:nvPicPr>
        <p:blipFill rotWithShape="1">
          <a:blip r:embed="rId2">
            <a:alphaModFix/>
          </a:blip>
          <a:srcRect l="75552" t="60520" r="3438" b="3809"/>
          <a:stretch/>
        </p:blipFill>
        <p:spPr>
          <a:xfrm rot="10800000">
            <a:off x="-1" y="-2"/>
            <a:ext cx="2268187" cy="2166103"/>
          </a:xfrm>
          <a:prstGeom prst="rect">
            <a:avLst/>
          </a:prstGeom>
          <a:noFill/>
          <a:ln>
            <a:noFill/>
          </a:ln>
        </p:spPr>
      </p:pic>
      <p:pic>
        <p:nvPicPr>
          <p:cNvPr id="63" name="Google Shape;63;p57"/>
          <p:cNvPicPr preferRelativeResize="0"/>
          <p:nvPr/>
        </p:nvPicPr>
        <p:blipFill rotWithShape="1">
          <a:blip r:embed="rId3">
            <a:alphaModFix/>
          </a:blip>
          <a:srcRect/>
          <a:stretch/>
        </p:blipFill>
        <p:spPr>
          <a:xfrm>
            <a:off x="9909200" y="365126"/>
            <a:ext cx="1772652" cy="449072"/>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
  <p:cSld name="Three Column">
    <p:spTree>
      <p:nvGrpSpPr>
        <p:cNvPr id="1" name="Shape 64"/>
        <p:cNvGrpSpPr/>
        <p:nvPr/>
      </p:nvGrpSpPr>
      <p:grpSpPr>
        <a:xfrm>
          <a:off x="0" y="0"/>
          <a:ext cx="0" cy="0"/>
          <a:chOff x="0" y="0"/>
          <a:chExt cx="0" cy="0"/>
        </a:xfrm>
      </p:grpSpPr>
      <p:pic>
        <p:nvPicPr>
          <p:cNvPr id="65" name="Google Shape;65;p58"/>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66" name="Google Shape;66;p58"/>
          <p:cNvSpPr txBox="1">
            <a:spLocks noGrp="1"/>
          </p:cNvSpPr>
          <p:nvPr>
            <p:ph type="title"/>
          </p:nvPr>
        </p:nvSpPr>
        <p:spPr>
          <a:xfrm>
            <a:off x="419101" y="365125"/>
            <a:ext cx="9037416"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58"/>
          <p:cNvSpPr txBox="1">
            <a:spLocks noGrp="1"/>
          </p:cNvSpPr>
          <p:nvPr>
            <p:ph type="body" idx="1"/>
          </p:nvPr>
        </p:nvSpPr>
        <p:spPr>
          <a:xfrm>
            <a:off x="419100"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 name="Google Shape;68;p5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69" name="Google Shape;69;p58"/>
          <p:cNvSpPr txBox="1">
            <a:spLocks noGrp="1"/>
          </p:cNvSpPr>
          <p:nvPr>
            <p:ph type="body" idx="2"/>
          </p:nvPr>
        </p:nvSpPr>
        <p:spPr>
          <a:xfrm>
            <a:off x="8173686"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0" name="Google Shape;70;p58"/>
          <p:cNvSpPr txBox="1">
            <a:spLocks noGrp="1"/>
          </p:cNvSpPr>
          <p:nvPr>
            <p:ph type="body" idx="3"/>
          </p:nvPr>
        </p:nvSpPr>
        <p:spPr>
          <a:xfrm>
            <a:off x="4314209"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58"/>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72" name="Google Shape;72;p58"/>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theme" Target="../theme/theme2.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
        <p:cNvGrpSpPr/>
        <p:nvPr/>
      </p:nvGrpSpPr>
      <p:grpSpPr>
        <a:xfrm>
          <a:off x="0" y="0"/>
          <a:ext cx="0" cy="0"/>
          <a:chOff x="0" y="0"/>
          <a:chExt cx="0" cy="0"/>
        </a:xfrm>
      </p:grpSpPr>
      <p:sp>
        <p:nvSpPr>
          <p:cNvPr id="9" name="Google Shape;9;p47"/>
          <p:cNvSpPr txBox="1">
            <a:spLocks noGrp="1"/>
          </p:cNvSpPr>
          <p:nvPr>
            <p:ph type="title"/>
          </p:nvPr>
        </p:nvSpPr>
        <p:spPr>
          <a:xfrm>
            <a:off x="419100" y="365125"/>
            <a:ext cx="113538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 name="Google Shape;10;p47"/>
          <p:cNvSpPr txBox="1">
            <a:spLocks noGrp="1"/>
          </p:cNvSpPr>
          <p:nvPr>
            <p:ph type="body" idx="1"/>
          </p:nvPr>
        </p:nvSpPr>
        <p:spPr>
          <a:xfrm>
            <a:off x="419100" y="1825625"/>
            <a:ext cx="113538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 name="Google Shape;11;p4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Arial"/>
                <a:ea typeface="Arial"/>
                <a:cs typeface="Arial"/>
                <a:sym typeface="Arial"/>
              </a:defRPr>
            </a:lvl1pPr>
            <a:lvl2pPr marL="0" marR="0" lvl="1" indent="0" algn="r" rtl="0">
              <a:spcBef>
                <a:spcPts val="0"/>
              </a:spcBef>
              <a:buNone/>
              <a:defRPr sz="900" b="0" i="0" u="none" strike="noStrike" cap="none">
                <a:solidFill>
                  <a:srgbClr val="888888"/>
                </a:solidFill>
                <a:latin typeface="Arial"/>
                <a:ea typeface="Arial"/>
                <a:cs typeface="Arial"/>
                <a:sym typeface="Arial"/>
              </a:defRPr>
            </a:lvl2pPr>
            <a:lvl3pPr marL="0" marR="0" lvl="2" indent="0" algn="r" rtl="0">
              <a:spcBef>
                <a:spcPts val="0"/>
              </a:spcBef>
              <a:buNone/>
              <a:defRPr sz="900" b="0" i="0" u="none" strike="noStrike" cap="none">
                <a:solidFill>
                  <a:srgbClr val="888888"/>
                </a:solidFill>
                <a:latin typeface="Arial"/>
                <a:ea typeface="Arial"/>
                <a:cs typeface="Arial"/>
                <a:sym typeface="Arial"/>
              </a:defRPr>
            </a:lvl3pPr>
            <a:lvl4pPr marL="0" marR="0" lvl="3" indent="0" algn="r" rtl="0">
              <a:spcBef>
                <a:spcPts val="0"/>
              </a:spcBef>
              <a:buNone/>
              <a:defRPr sz="900" b="0" i="0" u="none" strike="noStrike" cap="none">
                <a:solidFill>
                  <a:srgbClr val="888888"/>
                </a:solidFill>
                <a:latin typeface="Arial"/>
                <a:ea typeface="Arial"/>
                <a:cs typeface="Arial"/>
                <a:sym typeface="Arial"/>
              </a:defRPr>
            </a:lvl4pPr>
            <a:lvl5pPr marL="0" marR="0" lvl="4" indent="0" algn="r" rtl="0">
              <a:spcBef>
                <a:spcPts val="0"/>
              </a:spcBef>
              <a:buNone/>
              <a:defRPr sz="900" b="0" i="0" u="none" strike="noStrike" cap="none">
                <a:solidFill>
                  <a:srgbClr val="888888"/>
                </a:solidFill>
                <a:latin typeface="Arial"/>
                <a:ea typeface="Arial"/>
                <a:cs typeface="Arial"/>
                <a:sym typeface="Arial"/>
              </a:defRPr>
            </a:lvl5pPr>
            <a:lvl6pPr marL="0" marR="0" lvl="5" indent="0" algn="r" rtl="0">
              <a:spcBef>
                <a:spcPts val="0"/>
              </a:spcBef>
              <a:buNone/>
              <a:defRPr sz="900" b="0" i="0" u="none" strike="noStrike" cap="none">
                <a:solidFill>
                  <a:srgbClr val="888888"/>
                </a:solidFill>
                <a:latin typeface="Arial"/>
                <a:ea typeface="Arial"/>
                <a:cs typeface="Arial"/>
                <a:sym typeface="Arial"/>
              </a:defRPr>
            </a:lvl6pPr>
            <a:lvl7pPr marL="0" marR="0" lvl="6" indent="0" algn="r" rtl="0">
              <a:spcBef>
                <a:spcPts val="0"/>
              </a:spcBef>
              <a:buNone/>
              <a:defRPr sz="900" b="0" i="0" u="none" strike="noStrike" cap="none">
                <a:solidFill>
                  <a:srgbClr val="888888"/>
                </a:solidFill>
                <a:latin typeface="Arial"/>
                <a:ea typeface="Arial"/>
                <a:cs typeface="Arial"/>
                <a:sym typeface="Arial"/>
              </a:defRPr>
            </a:lvl7pPr>
            <a:lvl8pPr marL="0" marR="0" lvl="7" indent="0" algn="r" rtl="0">
              <a:spcBef>
                <a:spcPts val="0"/>
              </a:spcBef>
              <a:buNone/>
              <a:defRPr sz="900" b="0" i="0" u="none" strike="noStrike" cap="none">
                <a:solidFill>
                  <a:srgbClr val="888888"/>
                </a:solidFill>
                <a:latin typeface="Arial"/>
                <a:ea typeface="Arial"/>
                <a:cs typeface="Arial"/>
                <a:sym typeface="Arial"/>
              </a:defRPr>
            </a:lvl8pPr>
            <a:lvl9pPr marL="0" marR="0" lvl="8" indent="0" algn="r" rtl="0">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
        <p:nvSpPr>
          <p:cNvPr id="12" name="Google Shape;12;p47"/>
          <p:cNvSpPr txBox="1">
            <a:spLocks noGrp="1"/>
          </p:cNvSpPr>
          <p:nvPr>
            <p:ph type="ftr" idx="11"/>
          </p:nvPr>
        </p:nvSpPr>
        <p:spPr>
          <a:xfrm>
            <a:off x="419100" y="6356350"/>
            <a:ext cx="6871048"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264">
          <p15:clr>
            <a:srgbClr val="F26B43"/>
          </p15:clr>
        </p15:guide>
        <p15:guide id="4" pos="7416">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4"/>
        <p:cNvGrpSpPr/>
        <p:nvPr/>
      </p:nvGrpSpPr>
      <p:grpSpPr>
        <a:xfrm>
          <a:off x="0" y="0"/>
          <a:ext cx="0" cy="0"/>
          <a:chOff x="0" y="0"/>
          <a:chExt cx="0" cy="0"/>
        </a:xfrm>
      </p:grpSpPr>
      <p:sp>
        <p:nvSpPr>
          <p:cNvPr id="205" name="Google Shape;205;p53"/>
          <p:cNvSpPr txBox="1">
            <a:spLocks noGrp="1"/>
          </p:cNvSpPr>
          <p:nvPr>
            <p:ph type="title"/>
          </p:nvPr>
        </p:nvSpPr>
        <p:spPr>
          <a:xfrm>
            <a:off x="419100" y="365125"/>
            <a:ext cx="113538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6" name="Google Shape;206;p53"/>
          <p:cNvSpPr txBox="1">
            <a:spLocks noGrp="1"/>
          </p:cNvSpPr>
          <p:nvPr>
            <p:ph type="body" idx="1"/>
          </p:nvPr>
        </p:nvSpPr>
        <p:spPr>
          <a:xfrm>
            <a:off x="419100" y="1825625"/>
            <a:ext cx="113538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7" name="Google Shape;207;p5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a:solidFill>
                  <a:srgbClr val="888888"/>
                </a:solidFill>
                <a:latin typeface="Arial"/>
                <a:ea typeface="Arial"/>
                <a:cs typeface="Arial"/>
                <a:sym typeface="Arial"/>
              </a:defRPr>
            </a:lvl1pPr>
            <a:lvl2pPr marL="0" marR="0" lvl="1" indent="0" algn="r" rtl="0">
              <a:spcBef>
                <a:spcPts val="0"/>
              </a:spcBef>
              <a:buNone/>
              <a:defRPr sz="900" b="0" i="0">
                <a:solidFill>
                  <a:srgbClr val="888888"/>
                </a:solidFill>
                <a:latin typeface="Arial"/>
                <a:ea typeface="Arial"/>
                <a:cs typeface="Arial"/>
                <a:sym typeface="Arial"/>
              </a:defRPr>
            </a:lvl2pPr>
            <a:lvl3pPr marL="0" marR="0" lvl="2" indent="0" algn="r" rtl="0">
              <a:spcBef>
                <a:spcPts val="0"/>
              </a:spcBef>
              <a:buNone/>
              <a:defRPr sz="900" b="0" i="0">
                <a:solidFill>
                  <a:srgbClr val="888888"/>
                </a:solidFill>
                <a:latin typeface="Arial"/>
                <a:ea typeface="Arial"/>
                <a:cs typeface="Arial"/>
                <a:sym typeface="Arial"/>
              </a:defRPr>
            </a:lvl3pPr>
            <a:lvl4pPr marL="0" marR="0" lvl="3" indent="0" algn="r" rtl="0">
              <a:spcBef>
                <a:spcPts val="0"/>
              </a:spcBef>
              <a:buNone/>
              <a:defRPr sz="900" b="0" i="0">
                <a:solidFill>
                  <a:srgbClr val="888888"/>
                </a:solidFill>
                <a:latin typeface="Arial"/>
                <a:ea typeface="Arial"/>
                <a:cs typeface="Arial"/>
                <a:sym typeface="Arial"/>
              </a:defRPr>
            </a:lvl4pPr>
            <a:lvl5pPr marL="0" marR="0" lvl="4" indent="0" algn="r" rtl="0">
              <a:spcBef>
                <a:spcPts val="0"/>
              </a:spcBef>
              <a:buNone/>
              <a:defRPr sz="900" b="0" i="0">
                <a:solidFill>
                  <a:srgbClr val="888888"/>
                </a:solidFill>
                <a:latin typeface="Arial"/>
                <a:ea typeface="Arial"/>
                <a:cs typeface="Arial"/>
                <a:sym typeface="Arial"/>
              </a:defRPr>
            </a:lvl5pPr>
            <a:lvl6pPr marL="0" marR="0" lvl="5" indent="0" algn="r" rtl="0">
              <a:spcBef>
                <a:spcPts val="0"/>
              </a:spcBef>
              <a:buNone/>
              <a:defRPr sz="900" b="0" i="0">
                <a:solidFill>
                  <a:srgbClr val="888888"/>
                </a:solidFill>
                <a:latin typeface="Arial"/>
                <a:ea typeface="Arial"/>
                <a:cs typeface="Arial"/>
                <a:sym typeface="Arial"/>
              </a:defRPr>
            </a:lvl6pPr>
            <a:lvl7pPr marL="0" marR="0" lvl="6" indent="0" algn="r" rtl="0">
              <a:spcBef>
                <a:spcPts val="0"/>
              </a:spcBef>
              <a:buNone/>
              <a:defRPr sz="900" b="0" i="0">
                <a:solidFill>
                  <a:srgbClr val="888888"/>
                </a:solidFill>
                <a:latin typeface="Arial"/>
                <a:ea typeface="Arial"/>
                <a:cs typeface="Arial"/>
                <a:sym typeface="Arial"/>
              </a:defRPr>
            </a:lvl7pPr>
            <a:lvl8pPr marL="0" marR="0" lvl="7" indent="0" algn="r" rtl="0">
              <a:spcBef>
                <a:spcPts val="0"/>
              </a:spcBef>
              <a:buNone/>
              <a:defRPr sz="900" b="0" i="0">
                <a:solidFill>
                  <a:srgbClr val="888888"/>
                </a:solidFill>
                <a:latin typeface="Arial"/>
                <a:ea typeface="Arial"/>
                <a:cs typeface="Arial"/>
                <a:sym typeface="Arial"/>
              </a:defRPr>
            </a:lvl8pPr>
            <a:lvl9pPr marL="0" marR="0" lvl="8" indent="0" algn="r" rtl="0">
              <a:spcBef>
                <a:spcPts val="0"/>
              </a:spcBef>
              <a:buNone/>
              <a:defRPr sz="900" b="0" i="0">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
        <p:nvSpPr>
          <p:cNvPr id="208" name="Google Shape;208;p53"/>
          <p:cNvSpPr txBox="1">
            <a:spLocks noGrp="1"/>
          </p:cNvSpPr>
          <p:nvPr>
            <p:ph type="ftr" idx="11"/>
          </p:nvPr>
        </p:nvSpPr>
        <p:spPr>
          <a:xfrm>
            <a:off x="419100" y="6356350"/>
            <a:ext cx="6871048"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264">
          <p15:clr>
            <a:srgbClr val="F26B43"/>
          </p15:clr>
        </p15:guide>
        <p15:guide id="4" pos="741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png"/><Relationship Id="rId18" Type="http://schemas.openxmlformats.org/officeDocument/2006/relationships/image" Target="../media/image32.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png"/><Relationship Id="rId17" Type="http://schemas.openxmlformats.org/officeDocument/2006/relationships/image" Target="../media/image31.png"/><Relationship Id="rId2" Type="http://schemas.openxmlformats.org/officeDocument/2006/relationships/notesSlide" Target="../notesSlides/notesSlide15.xml"/><Relationship Id="rId16" Type="http://schemas.openxmlformats.org/officeDocument/2006/relationships/image" Target="../media/image30.png"/><Relationship Id="rId20"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png"/><Relationship Id="rId19" Type="http://schemas.openxmlformats.org/officeDocument/2006/relationships/image" Target="../media/image33.png"/><Relationship Id="rId4" Type="http://schemas.openxmlformats.org/officeDocument/2006/relationships/image" Target="../media/image18.png"/><Relationship Id="rId9" Type="http://schemas.openxmlformats.org/officeDocument/2006/relationships/image" Target="../media/image23.png"/><Relationship Id="rId1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2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2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43.png"/></Relationships>
</file>

<file path=ppt/slides/_rels/slide2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27.xml.rels><?xml version="1.0" encoding="UTF-8" standalone="yes"?>
<Relationships xmlns="http://schemas.openxmlformats.org/package/2006/relationships"><Relationship Id="rId8" Type="http://schemas.openxmlformats.org/officeDocument/2006/relationships/image" Target="../media/image53.png"/><Relationship Id="rId3" Type="http://schemas.openxmlformats.org/officeDocument/2006/relationships/image" Target="../media/image48.png"/><Relationship Id="rId7" Type="http://schemas.openxmlformats.org/officeDocument/2006/relationships/image" Target="../media/image52.png"/><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2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55.png"/></Relationships>
</file>

<file path=ppt/slides/_rels/slide2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9.xml"/><Relationship Id="rId1" Type="http://schemas.openxmlformats.org/officeDocument/2006/relationships/slideLayout" Target="../slideLayouts/slideLayout4.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30.xml"/><Relationship Id="rId1" Type="http://schemas.openxmlformats.org/officeDocument/2006/relationships/slideLayout" Target="../slideLayouts/slideLayout4.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 Id="rId9" Type="http://schemas.openxmlformats.org/officeDocument/2006/relationships/image" Target="../media/image66.png"/></Relationships>
</file>

<file path=ppt/slides/_rels/slide31.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69.png"/><Relationship Id="rId4" Type="http://schemas.openxmlformats.org/officeDocument/2006/relationships/image" Target="../media/image6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8" Type="http://schemas.openxmlformats.org/officeDocument/2006/relationships/image" Target="../media/image75.png"/><Relationship Id="rId13" Type="http://schemas.openxmlformats.org/officeDocument/2006/relationships/image" Target="../media/image80.png"/><Relationship Id="rId18" Type="http://schemas.openxmlformats.org/officeDocument/2006/relationships/image" Target="../media/image85.png"/><Relationship Id="rId3" Type="http://schemas.openxmlformats.org/officeDocument/2006/relationships/image" Target="../media/image70.png"/><Relationship Id="rId21" Type="http://schemas.openxmlformats.org/officeDocument/2006/relationships/image" Target="../media/image88.png"/><Relationship Id="rId7" Type="http://schemas.openxmlformats.org/officeDocument/2006/relationships/image" Target="../media/image74.png"/><Relationship Id="rId12" Type="http://schemas.openxmlformats.org/officeDocument/2006/relationships/image" Target="../media/image79.png"/><Relationship Id="rId17" Type="http://schemas.openxmlformats.org/officeDocument/2006/relationships/image" Target="../media/image84.png"/><Relationship Id="rId25" Type="http://schemas.openxmlformats.org/officeDocument/2006/relationships/image" Target="../media/image92.png"/><Relationship Id="rId2" Type="http://schemas.openxmlformats.org/officeDocument/2006/relationships/notesSlide" Target="../notesSlides/notesSlide40.xml"/><Relationship Id="rId16" Type="http://schemas.openxmlformats.org/officeDocument/2006/relationships/image" Target="../media/image83.png"/><Relationship Id="rId20" Type="http://schemas.openxmlformats.org/officeDocument/2006/relationships/image" Target="../media/image87.png"/><Relationship Id="rId1" Type="http://schemas.openxmlformats.org/officeDocument/2006/relationships/slideLayout" Target="../slideLayouts/slideLayout24.xml"/><Relationship Id="rId6" Type="http://schemas.openxmlformats.org/officeDocument/2006/relationships/image" Target="../media/image73.png"/><Relationship Id="rId11" Type="http://schemas.openxmlformats.org/officeDocument/2006/relationships/image" Target="../media/image78.png"/><Relationship Id="rId24" Type="http://schemas.openxmlformats.org/officeDocument/2006/relationships/image" Target="../media/image91.png"/><Relationship Id="rId5" Type="http://schemas.openxmlformats.org/officeDocument/2006/relationships/image" Target="../media/image72.png"/><Relationship Id="rId15" Type="http://schemas.openxmlformats.org/officeDocument/2006/relationships/image" Target="../media/image82.png"/><Relationship Id="rId23" Type="http://schemas.openxmlformats.org/officeDocument/2006/relationships/image" Target="../media/image90.png"/><Relationship Id="rId10" Type="http://schemas.openxmlformats.org/officeDocument/2006/relationships/image" Target="../media/image77.png"/><Relationship Id="rId19" Type="http://schemas.openxmlformats.org/officeDocument/2006/relationships/image" Target="../media/image86.png"/><Relationship Id="rId4" Type="http://schemas.openxmlformats.org/officeDocument/2006/relationships/image" Target="../media/image71.png"/><Relationship Id="rId9" Type="http://schemas.openxmlformats.org/officeDocument/2006/relationships/image" Target="../media/image76.png"/><Relationship Id="rId14" Type="http://schemas.openxmlformats.org/officeDocument/2006/relationships/image" Target="../media/image81.png"/><Relationship Id="rId22" Type="http://schemas.openxmlformats.org/officeDocument/2006/relationships/image" Target="../media/image89.png"/></Relationships>
</file>

<file path=ppt/slides/_rels/slide41.xml.rels><?xml version="1.0" encoding="UTF-8" standalone="yes"?>
<Relationships xmlns="http://schemas.openxmlformats.org/package/2006/relationships"><Relationship Id="rId8" Type="http://schemas.openxmlformats.org/officeDocument/2006/relationships/image" Target="../media/image94.png"/><Relationship Id="rId3" Type="http://schemas.openxmlformats.org/officeDocument/2006/relationships/image" Target="../media/image85.png"/><Relationship Id="rId7" Type="http://schemas.openxmlformats.org/officeDocument/2006/relationships/image" Target="../media/image93.png"/><Relationship Id="rId12" Type="http://schemas.openxmlformats.org/officeDocument/2006/relationships/image" Target="../media/image97.png"/><Relationship Id="rId2" Type="http://schemas.openxmlformats.org/officeDocument/2006/relationships/notesSlide" Target="../notesSlides/notesSlide41.xml"/><Relationship Id="rId1" Type="http://schemas.openxmlformats.org/officeDocument/2006/relationships/slideLayout" Target="../slideLayouts/slideLayout4.xml"/><Relationship Id="rId6" Type="http://schemas.openxmlformats.org/officeDocument/2006/relationships/image" Target="../media/image82.png"/><Relationship Id="rId11" Type="http://schemas.openxmlformats.org/officeDocument/2006/relationships/image" Target="../media/image96.png"/><Relationship Id="rId5" Type="http://schemas.openxmlformats.org/officeDocument/2006/relationships/image" Target="../media/image74.png"/><Relationship Id="rId10" Type="http://schemas.openxmlformats.org/officeDocument/2006/relationships/image" Target="../media/image28.png"/><Relationship Id="rId4" Type="http://schemas.openxmlformats.org/officeDocument/2006/relationships/image" Target="../media/image79.png"/><Relationship Id="rId9" Type="http://schemas.openxmlformats.org/officeDocument/2006/relationships/image" Target="../media/image95.png"/></Relationships>
</file>

<file path=ppt/slides/_rels/slide42.xml.rels><?xml version="1.0" encoding="UTF-8" standalone="yes"?>
<Relationships xmlns="http://schemas.openxmlformats.org/package/2006/relationships"><Relationship Id="rId8" Type="http://schemas.openxmlformats.org/officeDocument/2006/relationships/image" Target="../media/image103.png"/><Relationship Id="rId3" Type="http://schemas.openxmlformats.org/officeDocument/2006/relationships/image" Target="../media/image98.png"/><Relationship Id="rId7" Type="http://schemas.openxmlformats.org/officeDocument/2006/relationships/image" Target="../media/image102.png"/><Relationship Id="rId12" Type="http://schemas.openxmlformats.org/officeDocument/2006/relationships/image" Target="../media/image106.png"/><Relationship Id="rId2" Type="http://schemas.openxmlformats.org/officeDocument/2006/relationships/notesSlide" Target="../notesSlides/notesSlide42.xml"/><Relationship Id="rId1" Type="http://schemas.openxmlformats.org/officeDocument/2006/relationships/slideLayout" Target="../slideLayouts/slideLayout4.xml"/><Relationship Id="rId6" Type="http://schemas.openxmlformats.org/officeDocument/2006/relationships/image" Target="../media/image101.png"/><Relationship Id="rId11" Type="http://schemas.openxmlformats.org/officeDocument/2006/relationships/image" Target="../media/image105.png"/><Relationship Id="rId5" Type="http://schemas.openxmlformats.org/officeDocument/2006/relationships/image" Target="../media/image100.png"/><Relationship Id="rId10" Type="http://schemas.openxmlformats.org/officeDocument/2006/relationships/image" Target="../media/image95.png"/><Relationship Id="rId4" Type="http://schemas.openxmlformats.org/officeDocument/2006/relationships/image" Target="../media/image99.png"/><Relationship Id="rId9" Type="http://schemas.openxmlformats.org/officeDocument/2006/relationships/image" Target="../media/image104.png"/></Relationships>
</file>

<file path=ppt/slides/_rels/slide43.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image" Target="../media/image88.png"/><Relationship Id="rId7" Type="http://schemas.openxmlformats.org/officeDocument/2006/relationships/image" Target="../media/image74.png"/><Relationship Id="rId2" Type="http://schemas.openxmlformats.org/officeDocument/2006/relationships/notesSlide" Target="../notesSlides/notesSlide43.xml"/><Relationship Id="rId1" Type="http://schemas.openxmlformats.org/officeDocument/2006/relationships/slideLayout" Target="../slideLayouts/slideLayout4.xml"/><Relationship Id="rId6" Type="http://schemas.openxmlformats.org/officeDocument/2006/relationships/image" Target="../media/image85.png"/><Relationship Id="rId5" Type="http://schemas.openxmlformats.org/officeDocument/2006/relationships/image" Target="../media/image79.png"/><Relationship Id="rId4" Type="http://schemas.openxmlformats.org/officeDocument/2006/relationships/image" Target="../media/image81.png"/><Relationship Id="rId9" Type="http://schemas.openxmlformats.org/officeDocument/2006/relationships/image" Target="../media/image71.png"/></Relationships>
</file>

<file path=ppt/slides/_rels/slide44.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44.xml"/><Relationship Id="rId1" Type="http://schemas.openxmlformats.org/officeDocument/2006/relationships/slideLayout" Target="../slideLayouts/slideLayout4.xml"/><Relationship Id="rId5" Type="http://schemas.openxmlformats.org/officeDocument/2006/relationships/image" Target="../media/image109.png"/><Relationship Id="rId4" Type="http://schemas.openxmlformats.org/officeDocument/2006/relationships/image" Target="../media/image108.png"/></Relationships>
</file>

<file path=ppt/slides/_rels/slide45.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49.xml"/><Relationship Id="rId1" Type="http://schemas.openxmlformats.org/officeDocument/2006/relationships/slideLayout" Target="../slideLayouts/slideLayout4.xml"/><Relationship Id="rId4" Type="http://schemas.openxmlformats.org/officeDocument/2006/relationships/image" Target="../media/image97.png"/></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50.xml"/><Relationship Id="rId1" Type="http://schemas.openxmlformats.org/officeDocument/2006/relationships/slideLayout" Target="../slideLayouts/slideLayout4.xml"/><Relationship Id="rId4" Type="http://schemas.openxmlformats.org/officeDocument/2006/relationships/image" Target="../media/image97.png"/></Relationships>
</file>

<file path=ppt/slides/_rels/slide51.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51.xml"/><Relationship Id="rId1" Type="http://schemas.openxmlformats.org/officeDocument/2006/relationships/slideLayout" Target="../slideLayouts/slideLayout4.xml"/><Relationship Id="rId4" Type="http://schemas.openxmlformats.org/officeDocument/2006/relationships/image" Target="../media/image97.png"/></Relationships>
</file>

<file path=ppt/slides/_rels/slide52.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52.xml"/><Relationship Id="rId1" Type="http://schemas.openxmlformats.org/officeDocument/2006/relationships/slideLayout" Target="../slideLayouts/slideLayout4.xml"/><Relationship Id="rId4" Type="http://schemas.openxmlformats.org/officeDocument/2006/relationships/image" Target="../media/image97.png"/></Relationships>
</file>

<file path=ppt/slides/_rels/slide53.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53.xml"/><Relationship Id="rId1" Type="http://schemas.openxmlformats.org/officeDocument/2006/relationships/slideLayout" Target="../slideLayouts/slideLayout4.xml"/><Relationship Id="rId4" Type="http://schemas.openxmlformats.org/officeDocument/2006/relationships/image" Target="../media/image97.png"/></Relationships>
</file>

<file path=ppt/slides/_rels/slide54.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54.xml"/><Relationship Id="rId1" Type="http://schemas.openxmlformats.org/officeDocument/2006/relationships/slideLayout" Target="../slideLayouts/slideLayout4.xml"/><Relationship Id="rId4" Type="http://schemas.openxmlformats.org/officeDocument/2006/relationships/image" Target="../media/image97.png"/></Relationships>
</file>

<file path=ppt/slides/_rels/slide55.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www.youtube.com/watch?v=mZ5H8sn_2ZI&amp;feature=youtu.be" TargetMode="External"/><Relationship Id="rId7" Type="http://schemas.openxmlformats.org/officeDocument/2006/relationships/hyperlink" Target="https://aws.amazon.com/blogs/enterprise-strategy/6-strategies-for-migrating-applications-to-the-cloud/" TargetMode="External"/><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hyperlink" Target="https://d1.awsstatic.com/whitepapers/aws_cloud_adoption_framework.pdf" TargetMode="External"/><Relationship Id="rId5" Type="http://schemas.openxmlformats.org/officeDocument/2006/relationships/hyperlink" Target="https://d1.awsstatic.com/whitepapers/aws-overview.pdf" TargetMode="External"/><Relationship Id="rId4" Type="http://schemas.openxmlformats.org/officeDocument/2006/relationships/hyperlink" Target="https://aws.amazon.com/what-is-aws/" TargetMode="Externa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1"/>
          <p:cNvSpPr txBox="1">
            <a:spLocks noGrp="1"/>
          </p:cNvSpPr>
          <p:nvPr>
            <p:ph type="title"/>
          </p:nvPr>
        </p:nvSpPr>
        <p:spPr>
          <a:xfrm>
            <a:off x="419100" y="3635726"/>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5400"/>
              <a:buFont typeface="Arial"/>
              <a:buNone/>
            </a:pPr>
            <a:r>
              <a:rPr lang="pt-BR" sz="5400"/>
              <a:t>Módulo 1: Visão geral dos conceitos de nuvem</a:t>
            </a:r>
            <a:endParaRPr/>
          </a:p>
        </p:txBody>
      </p:sp>
      <p:sp>
        <p:nvSpPr>
          <p:cNvPr id="405" name="Google Shape;405;p1"/>
          <p:cNvSpPr txBox="1">
            <a:spLocks noGrp="1"/>
          </p:cNvSpPr>
          <p:nvPr>
            <p:ph type="body" idx="1"/>
          </p:nvPr>
        </p:nvSpPr>
        <p:spPr>
          <a:xfrm>
            <a:off x="419100" y="2554356"/>
            <a:ext cx="11128466"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ct val="100000"/>
              <a:buNone/>
            </a:pPr>
            <a:r>
              <a:rPr lang="pt-BR"/>
              <a:t>AWS Academy Cloud Foundations (Fundamentos de nuvem da AWS Academy)</a:t>
            </a:r>
            <a:endParaRPr/>
          </a:p>
        </p:txBody>
      </p:sp>
      <p:sp>
        <p:nvSpPr>
          <p:cNvPr id="406" name="Google Shape;406;p1"/>
          <p:cNvSpPr txBox="1"/>
          <p:nvPr/>
        </p:nvSpPr>
        <p:spPr>
          <a:xfrm>
            <a:off x="-1" y="6356350"/>
            <a:ext cx="5089585"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pt-BR" sz="900" b="0" i="0" u="none" strike="noStrike" cap="none">
                <a:solidFill>
                  <a:schemeClr val="lt1"/>
                </a:solidFill>
                <a:latin typeface="Arial"/>
                <a:ea typeface="Arial"/>
                <a:cs typeface="Arial"/>
                <a:sym typeface="Arial"/>
              </a:rPr>
              <a:t>© 2019 Amazon Web Services, Inc. ou suas afiliadas. Todos os direitos reservados.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Modelo de computação em nuvem</a:t>
            </a:r>
            <a:endParaRPr/>
          </a:p>
        </p:txBody>
      </p:sp>
      <p:sp>
        <p:nvSpPr>
          <p:cNvPr id="476" name="Google Shape;476;p9"/>
          <p:cNvSpPr txBox="1"/>
          <p:nvPr/>
        </p:nvSpPr>
        <p:spPr>
          <a:xfrm>
            <a:off x="5439722" y="1551141"/>
            <a:ext cx="6736078" cy="4913308"/>
          </a:xfrm>
          <a:prstGeom prst="rect">
            <a:avLst/>
          </a:prstGeom>
          <a:noFill/>
          <a:ln>
            <a:noFill/>
          </a:ln>
        </p:spPr>
        <p:txBody>
          <a:bodyPr spcFirstLastPara="1" wrap="square" lIns="91425" tIns="45700" rIns="91425" bIns="45700" anchor="t" anchorCtr="0">
            <a:noAutofit/>
          </a:bodyPr>
          <a:lstStyle/>
          <a:p>
            <a:pPr marL="457200" marR="0" lvl="0" indent="-457200" algn="l" rtl="0">
              <a:lnSpc>
                <a:spcPct val="90000"/>
              </a:lnSpc>
              <a:spcBef>
                <a:spcPts val="0"/>
              </a:spcBef>
              <a:spcAft>
                <a:spcPts val="0"/>
              </a:spcAft>
              <a:buClr>
                <a:schemeClr val="dk1"/>
              </a:buClr>
              <a:buSzPts val="2600"/>
              <a:buFont typeface="Arial"/>
              <a:buChar char="•"/>
            </a:pPr>
            <a:r>
              <a:rPr lang="pt-BR" sz="2600" b="0" i="0" u="none" strike="noStrike" cap="none" dirty="0">
                <a:solidFill>
                  <a:schemeClr val="dk1"/>
                </a:solidFill>
                <a:latin typeface="Arial"/>
                <a:ea typeface="Arial"/>
                <a:cs typeface="Arial"/>
                <a:sym typeface="Arial"/>
              </a:rPr>
              <a:t>Infraestrutura como software</a:t>
            </a:r>
            <a:endParaRPr dirty="0"/>
          </a:p>
          <a:p>
            <a:pPr marL="457200" marR="0" lvl="0" indent="-457200" algn="l" rtl="0">
              <a:lnSpc>
                <a:spcPct val="90000"/>
              </a:lnSpc>
              <a:spcBef>
                <a:spcPts val="1000"/>
              </a:spcBef>
              <a:spcAft>
                <a:spcPts val="0"/>
              </a:spcAft>
              <a:buClr>
                <a:schemeClr val="dk1"/>
              </a:buClr>
              <a:buSzPts val="2600"/>
              <a:buFont typeface="Arial"/>
              <a:buChar char="•"/>
            </a:pPr>
            <a:r>
              <a:rPr lang="pt-BR" sz="2600" b="0" i="0" u="none" strike="noStrike" cap="none" dirty="0">
                <a:solidFill>
                  <a:schemeClr val="dk1"/>
                </a:solidFill>
                <a:latin typeface="Arial"/>
                <a:ea typeface="Arial"/>
                <a:cs typeface="Arial"/>
                <a:sym typeface="Arial"/>
              </a:rPr>
              <a:t>Soluções de software:</a:t>
            </a:r>
            <a:endParaRPr dirty="0"/>
          </a:p>
          <a:p>
            <a:pPr marL="914400" marR="0" lvl="1" indent="-457200" algn="l" rtl="0">
              <a:lnSpc>
                <a:spcPct val="90000"/>
              </a:lnSpc>
              <a:spcBef>
                <a:spcPts val="500"/>
              </a:spcBef>
              <a:spcAft>
                <a:spcPts val="0"/>
              </a:spcAft>
              <a:buClr>
                <a:schemeClr val="dk1"/>
              </a:buClr>
              <a:buSzPts val="2600"/>
              <a:buFont typeface="Arial"/>
              <a:buChar char="•"/>
            </a:pPr>
            <a:r>
              <a:rPr lang="pt-BR" sz="2600" b="0" i="0" u="none" strike="noStrike" cap="none" dirty="0">
                <a:solidFill>
                  <a:schemeClr val="dk1"/>
                </a:solidFill>
                <a:latin typeface="Arial"/>
                <a:ea typeface="Arial"/>
                <a:cs typeface="Arial"/>
                <a:sym typeface="Arial"/>
              </a:rPr>
              <a:t>São flexíveis</a:t>
            </a:r>
            <a:endParaRPr dirty="0"/>
          </a:p>
          <a:p>
            <a:pPr marL="914400" marR="0" lvl="1" indent="-457200" algn="l" rtl="0">
              <a:lnSpc>
                <a:spcPct val="90000"/>
              </a:lnSpc>
              <a:spcBef>
                <a:spcPts val="500"/>
              </a:spcBef>
              <a:spcAft>
                <a:spcPts val="0"/>
              </a:spcAft>
              <a:buClr>
                <a:schemeClr val="dk1"/>
              </a:buClr>
              <a:buSzPts val="2600"/>
              <a:buFont typeface="Arial"/>
              <a:buChar char="•"/>
            </a:pPr>
            <a:r>
              <a:rPr lang="pt-BR" sz="2600" b="0" i="0" u="none" strike="noStrike" cap="none" dirty="0">
                <a:solidFill>
                  <a:schemeClr val="dk1"/>
                </a:solidFill>
                <a:latin typeface="Arial"/>
                <a:ea typeface="Arial"/>
                <a:cs typeface="Arial"/>
                <a:sym typeface="Arial"/>
              </a:rPr>
              <a:t>Podem mudar com mais rapidez, facilidade e economia do que as soluções de hardware</a:t>
            </a:r>
            <a:endParaRPr dirty="0"/>
          </a:p>
          <a:p>
            <a:pPr marL="914400" marR="0" lvl="1" indent="-457200" algn="l" rtl="0">
              <a:lnSpc>
                <a:spcPct val="90000"/>
              </a:lnSpc>
              <a:spcBef>
                <a:spcPts val="500"/>
              </a:spcBef>
              <a:spcAft>
                <a:spcPts val="0"/>
              </a:spcAft>
              <a:buClr>
                <a:schemeClr val="dk1"/>
              </a:buClr>
              <a:buSzPts val="2600"/>
              <a:buFont typeface="Arial"/>
              <a:buChar char="•"/>
            </a:pPr>
            <a:r>
              <a:rPr lang="pt-BR" sz="2600" b="0" i="0" u="none" strike="noStrike" cap="none" dirty="0">
                <a:solidFill>
                  <a:schemeClr val="dk1"/>
                </a:solidFill>
                <a:latin typeface="Arial"/>
                <a:ea typeface="Arial"/>
                <a:cs typeface="Arial"/>
                <a:sym typeface="Arial"/>
              </a:rPr>
              <a:t>Eliminam as tarefas monolíticas de trabalho pesado</a:t>
            </a:r>
            <a:endParaRPr dirty="0"/>
          </a:p>
        </p:txBody>
      </p:sp>
      <p:sp>
        <p:nvSpPr>
          <p:cNvPr id="477" name="Google Shape;477;p9"/>
          <p:cNvSpPr txBox="1">
            <a:spLocks noGrp="1"/>
          </p:cNvSpPr>
          <p:nvPr>
            <p:ph type="ftr" idx="11"/>
          </p:nvPr>
        </p:nvSpPr>
        <p:spPr>
          <a:xfrm>
            <a:off x="419100" y="6356350"/>
            <a:ext cx="471361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78" name="Google Shape;478;p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10</a:t>
            </a:fld>
            <a:endParaRPr/>
          </a:p>
        </p:txBody>
      </p:sp>
      <p:pic>
        <p:nvPicPr>
          <p:cNvPr id="7" name="Picture 2" descr="O que é software? - DeUmZoom">
            <a:extLst>
              <a:ext uri="{FF2B5EF4-FFF2-40B4-BE49-F238E27FC236}">
                <a16:creationId xmlns:a16="http://schemas.microsoft.com/office/drawing/2014/main" id="{028C4770-B20A-48AE-9894-A61C6A7DAD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100" y="2097547"/>
            <a:ext cx="4866213" cy="331530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1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Modelos de serviço em n</a:t>
            </a:r>
            <a:r>
              <a:rPr lang="pt-BR">
                <a:solidFill>
                  <a:srgbClr val="FFFFFF"/>
                </a:solidFill>
              </a:rPr>
              <a:t>uvem</a:t>
            </a:r>
            <a:endParaRPr/>
          </a:p>
        </p:txBody>
      </p:sp>
      <p:sp>
        <p:nvSpPr>
          <p:cNvPr id="484" name="Google Shape;484;p10"/>
          <p:cNvSpPr/>
          <p:nvPr/>
        </p:nvSpPr>
        <p:spPr>
          <a:xfrm>
            <a:off x="1056907" y="1815058"/>
            <a:ext cx="3084629" cy="1902698"/>
          </a:xfrm>
          <a:prstGeom prst="roundRect">
            <a:avLst>
              <a:gd name="adj" fmla="val 16667"/>
            </a:avLst>
          </a:prstGeom>
          <a:solidFill>
            <a:schemeClr val="lt1"/>
          </a:solidFill>
          <a:ln w="28575" cap="flat" cmpd="sng">
            <a:solidFill>
              <a:schemeClr val="accent3"/>
            </a:solidFill>
            <a:prstDash val="solid"/>
            <a:miter lim="800000"/>
            <a:headEnd type="none" w="sm" len="sm"/>
            <a:tailEnd type="none" w="sm" len="sm"/>
          </a:ln>
        </p:spPr>
        <p:txBody>
          <a:bodyPr spcFirstLastPara="1" wrap="square" lIns="121900" tIns="60950" rIns="121900" bIns="60950" anchor="t" anchorCtr="0">
            <a:noAutofit/>
          </a:bodyPr>
          <a:lstStyle/>
          <a:p>
            <a:pPr marL="0" marR="0" lvl="0" indent="0" algn="ctr" rtl="0">
              <a:spcBef>
                <a:spcPts val="0"/>
              </a:spcBef>
              <a:spcAft>
                <a:spcPts val="0"/>
              </a:spcAft>
              <a:buClr>
                <a:schemeClr val="dk1"/>
              </a:buClr>
              <a:buSzPts val="2667"/>
              <a:buFont typeface="Arial"/>
              <a:buNone/>
            </a:pPr>
            <a:r>
              <a:rPr lang="pt-BR" sz="2667" b="0" i="0" u="none" strike="noStrike" cap="none">
                <a:solidFill>
                  <a:schemeClr val="dk1"/>
                </a:solidFill>
                <a:latin typeface="Arial"/>
                <a:ea typeface="Arial"/>
                <a:cs typeface="Arial"/>
                <a:sym typeface="Arial"/>
              </a:rPr>
              <a:t>IaaS</a:t>
            </a:r>
            <a:endParaRPr/>
          </a:p>
          <a:p>
            <a:pPr marL="0" marR="0" lvl="0" indent="0" algn="ctr" rtl="0">
              <a:spcBef>
                <a:spcPts val="533"/>
              </a:spcBef>
              <a:spcAft>
                <a:spcPts val="0"/>
              </a:spcAft>
              <a:buClr>
                <a:schemeClr val="dk1"/>
              </a:buClr>
              <a:buSzPts val="2667"/>
              <a:buFont typeface="Arial"/>
              <a:buNone/>
            </a:pPr>
            <a:r>
              <a:rPr lang="pt-BR" sz="2667" b="0" i="0" u="none" strike="noStrike" cap="none">
                <a:solidFill>
                  <a:schemeClr val="dk1"/>
                </a:solidFill>
                <a:latin typeface="Arial"/>
                <a:ea typeface="Arial"/>
                <a:cs typeface="Arial"/>
                <a:sym typeface="Arial"/>
              </a:rPr>
              <a:t>(</a:t>
            </a:r>
            <a:r>
              <a:rPr lang="pt-BR" sz="2667" b="0" i="0" u="none" strike="noStrike" cap="none">
                <a:solidFill>
                  <a:srgbClr val="000000"/>
                </a:solidFill>
                <a:latin typeface="Arial"/>
                <a:ea typeface="Arial"/>
                <a:cs typeface="Arial"/>
                <a:sym typeface="Arial"/>
              </a:rPr>
              <a:t>Infraestrutura como serviço</a:t>
            </a:r>
            <a:r>
              <a:rPr lang="pt-BR" sz="2667" b="0" i="0" u="none" strike="noStrike" cap="none">
                <a:solidFill>
                  <a:schemeClr val="dk1"/>
                </a:solidFill>
                <a:latin typeface="Arial"/>
                <a:ea typeface="Arial"/>
                <a:cs typeface="Arial"/>
                <a:sym typeface="Arial"/>
              </a:rPr>
              <a:t>)</a:t>
            </a:r>
            <a:endParaRPr sz="3200" b="0" i="0" u="none" strike="noStrike" cap="none">
              <a:solidFill>
                <a:schemeClr val="dk1"/>
              </a:solidFill>
              <a:latin typeface="Arial"/>
              <a:ea typeface="Arial"/>
              <a:cs typeface="Arial"/>
              <a:sym typeface="Arial"/>
            </a:endParaRPr>
          </a:p>
        </p:txBody>
      </p:sp>
      <p:sp>
        <p:nvSpPr>
          <p:cNvPr id="485" name="Google Shape;485;p10"/>
          <p:cNvSpPr txBox="1"/>
          <p:nvPr/>
        </p:nvSpPr>
        <p:spPr>
          <a:xfrm>
            <a:off x="897483" y="5006351"/>
            <a:ext cx="2469171"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400" b="0" i="0" u="none" strike="noStrike" cap="none">
                <a:solidFill>
                  <a:schemeClr val="dk1"/>
                </a:solidFill>
                <a:latin typeface="Arial"/>
                <a:ea typeface="Arial"/>
                <a:cs typeface="Arial"/>
                <a:sym typeface="Arial"/>
              </a:rPr>
              <a:t>Mais controle sobre os recursos de TI</a:t>
            </a:r>
            <a:endParaRPr/>
          </a:p>
        </p:txBody>
      </p:sp>
      <p:sp>
        <p:nvSpPr>
          <p:cNvPr id="486" name="Google Shape;486;p10"/>
          <p:cNvSpPr/>
          <p:nvPr/>
        </p:nvSpPr>
        <p:spPr>
          <a:xfrm>
            <a:off x="4556787" y="1815058"/>
            <a:ext cx="3081528" cy="1901952"/>
          </a:xfrm>
          <a:prstGeom prst="roundRect">
            <a:avLst>
              <a:gd name="adj" fmla="val 16667"/>
            </a:avLst>
          </a:prstGeom>
          <a:solidFill>
            <a:schemeClr val="lt1"/>
          </a:solidFill>
          <a:ln w="28575" cap="flat" cmpd="sng">
            <a:solidFill>
              <a:schemeClr val="accent2"/>
            </a:solidFill>
            <a:prstDash val="solid"/>
            <a:miter lim="800000"/>
            <a:headEnd type="none" w="sm" len="sm"/>
            <a:tailEnd type="none" w="sm" len="sm"/>
          </a:ln>
        </p:spPr>
        <p:txBody>
          <a:bodyPr spcFirstLastPara="1" wrap="square" lIns="121900" tIns="60950" rIns="121900" bIns="60950" anchor="t" anchorCtr="0">
            <a:noAutofit/>
          </a:bodyPr>
          <a:lstStyle/>
          <a:p>
            <a:pPr marL="0" marR="0" lvl="0" indent="0" algn="ctr" rtl="0">
              <a:spcBef>
                <a:spcPts val="0"/>
              </a:spcBef>
              <a:spcAft>
                <a:spcPts val="0"/>
              </a:spcAft>
              <a:buClr>
                <a:schemeClr val="dk1"/>
              </a:buClr>
              <a:buSzPts val="2667"/>
              <a:buFont typeface="Arial"/>
              <a:buNone/>
            </a:pPr>
            <a:r>
              <a:rPr lang="pt-BR" sz="2667" b="0" i="0" u="none" strike="noStrike" cap="none">
                <a:solidFill>
                  <a:schemeClr val="dk1"/>
                </a:solidFill>
                <a:latin typeface="Arial"/>
                <a:ea typeface="Arial"/>
                <a:cs typeface="Arial"/>
                <a:sym typeface="Arial"/>
              </a:rPr>
              <a:t>PaaS</a:t>
            </a:r>
            <a:endParaRPr/>
          </a:p>
          <a:p>
            <a:pPr marL="0" marR="0" lvl="0" indent="0" algn="ctr" rtl="0">
              <a:spcBef>
                <a:spcPts val="533"/>
              </a:spcBef>
              <a:spcAft>
                <a:spcPts val="0"/>
              </a:spcAft>
              <a:buClr>
                <a:schemeClr val="dk1"/>
              </a:buClr>
              <a:buSzPts val="2667"/>
              <a:buFont typeface="Arial"/>
              <a:buNone/>
            </a:pPr>
            <a:r>
              <a:rPr lang="pt-BR" sz="2667" b="0" i="0" u="none" strike="noStrike" cap="none">
                <a:solidFill>
                  <a:schemeClr val="dk1"/>
                </a:solidFill>
                <a:latin typeface="Arial"/>
                <a:ea typeface="Arial"/>
                <a:cs typeface="Arial"/>
                <a:sym typeface="Arial"/>
              </a:rPr>
              <a:t>(</a:t>
            </a:r>
            <a:r>
              <a:rPr lang="pt-BR" sz="2667" b="0" i="0" u="none" strike="noStrike" cap="none">
                <a:solidFill>
                  <a:srgbClr val="000000"/>
                </a:solidFill>
                <a:latin typeface="Arial"/>
                <a:ea typeface="Arial"/>
                <a:cs typeface="Arial"/>
                <a:sym typeface="Arial"/>
              </a:rPr>
              <a:t>Plataforma como serviço</a:t>
            </a:r>
            <a:r>
              <a:rPr lang="pt-BR" sz="2667" b="0" i="0" u="none" strike="noStrike" cap="none">
                <a:solidFill>
                  <a:schemeClr val="dk1"/>
                </a:solidFill>
                <a:latin typeface="Arial"/>
                <a:ea typeface="Arial"/>
                <a:cs typeface="Arial"/>
                <a:sym typeface="Arial"/>
              </a:rPr>
              <a:t>)</a:t>
            </a:r>
            <a:endParaRPr sz="3200" b="0" i="0" u="none" strike="noStrike" cap="none">
              <a:solidFill>
                <a:schemeClr val="dk1"/>
              </a:solidFill>
              <a:latin typeface="Arial"/>
              <a:ea typeface="Arial"/>
              <a:cs typeface="Arial"/>
              <a:sym typeface="Arial"/>
            </a:endParaRPr>
          </a:p>
        </p:txBody>
      </p:sp>
      <p:sp>
        <p:nvSpPr>
          <p:cNvPr id="487" name="Google Shape;487;p10"/>
          <p:cNvSpPr/>
          <p:nvPr/>
        </p:nvSpPr>
        <p:spPr>
          <a:xfrm>
            <a:off x="8089874" y="1815058"/>
            <a:ext cx="3081528" cy="1901952"/>
          </a:xfrm>
          <a:prstGeom prst="roundRect">
            <a:avLst>
              <a:gd name="adj" fmla="val 16667"/>
            </a:avLst>
          </a:prstGeom>
          <a:solidFill>
            <a:schemeClr val="lt1"/>
          </a:solidFill>
          <a:ln w="28575" cap="flat" cmpd="sng">
            <a:solidFill>
              <a:schemeClr val="accent6"/>
            </a:solidFill>
            <a:prstDash val="solid"/>
            <a:miter lim="800000"/>
            <a:headEnd type="none" w="sm" len="sm"/>
            <a:tailEnd type="none" w="sm" len="sm"/>
          </a:ln>
        </p:spPr>
        <p:txBody>
          <a:bodyPr spcFirstLastPara="1" wrap="square" lIns="121900" tIns="60950" rIns="121900" bIns="60950" anchor="t" anchorCtr="0">
            <a:noAutofit/>
          </a:bodyPr>
          <a:lstStyle/>
          <a:p>
            <a:pPr marL="0" marR="0" lvl="0" indent="0" algn="ctr" rtl="0">
              <a:spcBef>
                <a:spcPts val="0"/>
              </a:spcBef>
              <a:spcAft>
                <a:spcPts val="0"/>
              </a:spcAft>
              <a:buClr>
                <a:schemeClr val="dk1"/>
              </a:buClr>
              <a:buSzPts val="2667"/>
              <a:buFont typeface="Arial"/>
              <a:buNone/>
            </a:pPr>
            <a:r>
              <a:rPr lang="pt-BR" sz="2667" b="0" i="0" u="none" strike="noStrike" cap="none">
                <a:solidFill>
                  <a:schemeClr val="dk1"/>
                </a:solidFill>
                <a:latin typeface="Arial"/>
                <a:ea typeface="Arial"/>
                <a:cs typeface="Arial"/>
                <a:sym typeface="Arial"/>
              </a:rPr>
              <a:t>SaaS</a:t>
            </a:r>
            <a:endParaRPr/>
          </a:p>
          <a:p>
            <a:pPr marL="0" marR="0" lvl="0" indent="0" algn="ctr" rtl="0">
              <a:spcBef>
                <a:spcPts val="533"/>
              </a:spcBef>
              <a:spcAft>
                <a:spcPts val="0"/>
              </a:spcAft>
              <a:buClr>
                <a:schemeClr val="dk1"/>
              </a:buClr>
              <a:buSzPts val="2667"/>
              <a:buFont typeface="Arial"/>
              <a:buNone/>
            </a:pPr>
            <a:r>
              <a:rPr lang="pt-BR" sz="2667" b="0" i="0" u="none" strike="noStrike" cap="none">
                <a:solidFill>
                  <a:schemeClr val="dk1"/>
                </a:solidFill>
                <a:latin typeface="Arial"/>
                <a:ea typeface="Arial"/>
                <a:cs typeface="Arial"/>
                <a:sym typeface="Arial"/>
              </a:rPr>
              <a:t>(</a:t>
            </a:r>
            <a:r>
              <a:rPr lang="pt-BR" sz="2667" b="0" i="0" u="none" strike="noStrike" cap="none">
                <a:solidFill>
                  <a:srgbClr val="000000"/>
                </a:solidFill>
                <a:latin typeface="Arial"/>
                <a:ea typeface="Arial"/>
                <a:cs typeface="Arial"/>
                <a:sym typeface="Arial"/>
              </a:rPr>
              <a:t>Software como serviço</a:t>
            </a:r>
            <a:r>
              <a:rPr lang="pt-BR" sz="2667" b="0" i="0" u="none" strike="noStrike" cap="none">
                <a:solidFill>
                  <a:schemeClr val="dk1"/>
                </a:solidFill>
                <a:latin typeface="Arial"/>
                <a:ea typeface="Arial"/>
                <a:cs typeface="Arial"/>
                <a:sym typeface="Arial"/>
              </a:rPr>
              <a:t>)</a:t>
            </a:r>
            <a:endParaRPr sz="3200" b="0" i="0" u="none" strike="noStrike" cap="none">
              <a:solidFill>
                <a:schemeClr val="dk1"/>
              </a:solidFill>
              <a:latin typeface="Arial"/>
              <a:ea typeface="Arial"/>
              <a:cs typeface="Arial"/>
              <a:sym typeface="Arial"/>
            </a:endParaRPr>
          </a:p>
        </p:txBody>
      </p:sp>
      <p:sp>
        <p:nvSpPr>
          <p:cNvPr id="488" name="Google Shape;488;p10"/>
          <p:cNvSpPr txBox="1"/>
          <p:nvPr/>
        </p:nvSpPr>
        <p:spPr>
          <a:xfrm>
            <a:off x="8308727" y="5006351"/>
            <a:ext cx="2435474"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400" b="0" i="0" u="none" strike="noStrike" cap="none">
                <a:solidFill>
                  <a:schemeClr val="dk1"/>
                </a:solidFill>
                <a:latin typeface="Arial"/>
                <a:ea typeface="Arial"/>
                <a:cs typeface="Arial"/>
                <a:sym typeface="Arial"/>
              </a:rPr>
              <a:t>Menos controle sobre os recursos de TI</a:t>
            </a:r>
            <a:endParaRPr/>
          </a:p>
        </p:txBody>
      </p:sp>
      <p:sp>
        <p:nvSpPr>
          <p:cNvPr id="489" name="Google Shape;489;p10" descr="Right-arrow going from iaas to saas."/>
          <p:cNvSpPr/>
          <p:nvPr/>
        </p:nvSpPr>
        <p:spPr>
          <a:xfrm>
            <a:off x="1056907" y="4002764"/>
            <a:ext cx="10150803" cy="842963"/>
          </a:xfrm>
          <a:prstGeom prst="rightArrow">
            <a:avLst>
              <a:gd name="adj1" fmla="val 50000"/>
              <a:gd name="adj2" fmla="val 50000"/>
            </a:avLst>
          </a:prstGeom>
          <a:gradFill>
            <a:gsLst>
              <a:gs pos="0">
                <a:schemeClr val="accent3"/>
              </a:gs>
              <a:gs pos="50000">
                <a:schemeClr val="accent2"/>
              </a:gs>
              <a:gs pos="100000">
                <a:schemeClr val="accent6"/>
              </a:gs>
            </a:gsLst>
            <a:lin ang="0" scaled="0"/>
          </a:gra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490" name="Google Shape;490;p10"/>
          <p:cNvSpPr txBox="1">
            <a:spLocks noGrp="1"/>
          </p:cNvSpPr>
          <p:nvPr>
            <p:ph type="ftr" idx="11"/>
          </p:nvPr>
        </p:nvSpPr>
        <p:spPr>
          <a:xfrm>
            <a:off x="419100" y="6356350"/>
            <a:ext cx="4454825"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91" name="Google Shape;491;p1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pic>
        <p:nvPicPr>
          <p:cNvPr id="3" name="Imagem 2">
            <a:extLst>
              <a:ext uri="{FF2B5EF4-FFF2-40B4-BE49-F238E27FC236}">
                <a16:creationId xmlns:a16="http://schemas.microsoft.com/office/drawing/2014/main" id="{7D2E1555-36A5-4ACC-BE29-F28C6BAB4997}"/>
              </a:ext>
            </a:extLst>
          </p:cNvPr>
          <p:cNvPicPr>
            <a:picLocks noChangeAspect="1"/>
          </p:cNvPicPr>
          <p:nvPr/>
        </p:nvPicPr>
        <p:blipFill>
          <a:blip r:embed="rId3"/>
          <a:stretch>
            <a:fillRect/>
          </a:stretch>
        </p:blipFill>
        <p:spPr>
          <a:xfrm>
            <a:off x="608835" y="1146629"/>
            <a:ext cx="10974329" cy="5711371"/>
          </a:xfrm>
          <a:prstGeom prst="rect">
            <a:avLst/>
          </a:prstGeom>
        </p:spPr>
      </p:pic>
      <p:sp>
        <p:nvSpPr>
          <p:cNvPr id="483" name="Google Shape;483;p1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Modelos de serviço em n</a:t>
            </a:r>
            <a:r>
              <a:rPr lang="pt-BR">
                <a:solidFill>
                  <a:srgbClr val="FFFFFF"/>
                </a:solidFill>
              </a:rPr>
              <a:t>uvem</a:t>
            </a:r>
            <a:endParaRPr/>
          </a:p>
        </p:txBody>
      </p:sp>
      <p:sp>
        <p:nvSpPr>
          <p:cNvPr id="491" name="Google Shape;491;p1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12</a:t>
            </a:fld>
            <a:endParaRPr/>
          </a:p>
        </p:txBody>
      </p:sp>
    </p:spTree>
    <p:extLst>
      <p:ext uri="{BB962C8B-B14F-4D97-AF65-F5344CB8AC3E}">
        <p14:creationId xmlns:p14="http://schemas.microsoft.com/office/powerpoint/2010/main" val="11471027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11"/>
          <p:cNvSpPr txBox="1">
            <a:spLocks noGrp="1"/>
          </p:cNvSpPr>
          <p:nvPr>
            <p:ph type="title"/>
          </p:nvPr>
        </p:nvSpPr>
        <p:spPr>
          <a:xfrm>
            <a:off x="419100" y="328047"/>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dirty="0"/>
              <a:t>Transição de Hardware para Software</a:t>
            </a:r>
            <a:endParaRPr dirty="0"/>
          </a:p>
        </p:txBody>
      </p:sp>
      <p:pic>
        <p:nvPicPr>
          <p:cNvPr id="3074" name="Picture 2" descr="Transição de hardware para software impulsiona receita de fabricantes, diz  Gemalto | TI INSIDE Online">
            <a:extLst>
              <a:ext uri="{FF2B5EF4-FFF2-40B4-BE49-F238E27FC236}">
                <a16:creationId xmlns:a16="http://schemas.microsoft.com/office/drawing/2014/main" id="{C04537B5-236A-47FE-A2DD-95555B0272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4629" y="1151742"/>
            <a:ext cx="8882742" cy="570625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11"/>
          <p:cNvSpPr txBox="1">
            <a:spLocks noGrp="1"/>
          </p:cNvSpPr>
          <p:nvPr>
            <p:ph type="title"/>
          </p:nvPr>
        </p:nvSpPr>
        <p:spPr>
          <a:xfrm>
            <a:off x="419100" y="328047"/>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Modelos de implantação de computação em nuvem</a:t>
            </a:r>
            <a:endParaRPr/>
          </a:p>
        </p:txBody>
      </p:sp>
      <p:pic>
        <p:nvPicPr>
          <p:cNvPr id="497" name="Google Shape;497;p11"/>
          <p:cNvPicPr preferRelativeResize="0"/>
          <p:nvPr/>
        </p:nvPicPr>
        <p:blipFill rotWithShape="1">
          <a:blip r:embed="rId3">
            <a:alphaModFix/>
          </a:blip>
          <a:srcRect/>
          <a:stretch/>
        </p:blipFill>
        <p:spPr>
          <a:xfrm>
            <a:off x="8266182" y="1617010"/>
            <a:ext cx="3415175" cy="2721255"/>
          </a:xfrm>
          <a:prstGeom prst="rect">
            <a:avLst/>
          </a:prstGeom>
          <a:noFill/>
          <a:ln>
            <a:noFill/>
          </a:ln>
        </p:spPr>
      </p:pic>
      <p:sp>
        <p:nvSpPr>
          <p:cNvPr id="498" name="Google Shape;498;p11"/>
          <p:cNvSpPr txBox="1"/>
          <p:nvPr/>
        </p:nvSpPr>
        <p:spPr>
          <a:xfrm>
            <a:off x="9258457" y="4600045"/>
            <a:ext cx="1430623"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800" b="1" i="0" u="none" strike="noStrike" cap="none" dirty="0">
                <a:solidFill>
                  <a:schemeClr val="dk1"/>
                </a:solidFill>
                <a:latin typeface="Arial"/>
                <a:ea typeface="Arial"/>
                <a:cs typeface="Arial"/>
                <a:sym typeface="Arial"/>
              </a:rPr>
              <a:t>Nuvem</a:t>
            </a:r>
            <a:endParaRPr dirty="0"/>
          </a:p>
        </p:txBody>
      </p:sp>
      <p:pic>
        <p:nvPicPr>
          <p:cNvPr id="499" name="Google Shape;499;p11"/>
          <p:cNvPicPr preferRelativeResize="0"/>
          <p:nvPr/>
        </p:nvPicPr>
        <p:blipFill rotWithShape="1">
          <a:blip r:embed="rId4">
            <a:alphaModFix/>
          </a:blip>
          <a:srcRect l="25656" r="25555"/>
          <a:stretch/>
        </p:blipFill>
        <p:spPr>
          <a:xfrm>
            <a:off x="4342641" y="2008275"/>
            <a:ext cx="3566283" cy="2329990"/>
          </a:xfrm>
          <a:prstGeom prst="rect">
            <a:avLst/>
          </a:prstGeom>
          <a:noFill/>
          <a:ln>
            <a:noFill/>
          </a:ln>
        </p:spPr>
      </p:pic>
      <p:sp>
        <p:nvSpPr>
          <p:cNvPr id="500" name="Google Shape;500;p11"/>
          <p:cNvSpPr txBox="1"/>
          <p:nvPr/>
        </p:nvSpPr>
        <p:spPr>
          <a:xfrm>
            <a:off x="5410470" y="4729511"/>
            <a:ext cx="1430623"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800" b="1" i="0" u="none" strike="noStrike" cap="none" dirty="0">
                <a:solidFill>
                  <a:schemeClr val="dk1"/>
                </a:solidFill>
                <a:latin typeface="Arial"/>
                <a:ea typeface="Arial"/>
                <a:cs typeface="Arial"/>
                <a:sym typeface="Arial"/>
              </a:rPr>
              <a:t>Híbrida</a:t>
            </a:r>
            <a:endParaRPr dirty="0"/>
          </a:p>
        </p:txBody>
      </p:sp>
      <p:pic>
        <p:nvPicPr>
          <p:cNvPr id="501" name="Google Shape;501;p11"/>
          <p:cNvPicPr preferRelativeResize="0"/>
          <p:nvPr/>
        </p:nvPicPr>
        <p:blipFill rotWithShape="1">
          <a:blip r:embed="rId4">
            <a:alphaModFix/>
          </a:blip>
          <a:srcRect l="25656" r="25555"/>
          <a:stretch/>
        </p:blipFill>
        <p:spPr>
          <a:xfrm>
            <a:off x="419100" y="1703492"/>
            <a:ext cx="3566283" cy="2329990"/>
          </a:xfrm>
          <a:prstGeom prst="rect">
            <a:avLst/>
          </a:prstGeom>
          <a:noFill/>
          <a:ln>
            <a:noFill/>
          </a:ln>
        </p:spPr>
      </p:pic>
      <p:sp>
        <p:nvSpPr>
          <p:cNvPr id="502" name="Google Shape;502;p11"/>
          <p:cNvSpPr txBox="1"/>
          <p:nvPr/>
        </p:nvSpPr>
        <p:spPr>
          <a:xfrm>
            <a:off x="991813" y="4500916"/>
            <a:ext cx="2420856" cy="9541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800" b="1" i="0" u="none" strike="noStrike" cap="none">
                <a:solidFill>
                  <a:schemeClr val="dk1"/>
                </a:solidFill>
                <a:latin typeface="Arial"/>
                <a:ea typeface="Arial"/>
                <a:cs typeface="Arial"/>
                <a:sym typeface="Arial"/>
              </a:rPr>
              <a:t>No local</a:t>
            </a:r>
            <a:br>
              <a:rPr lang="pt-BR" sz="2800" b="1" i="0" u="none" strike="noStrike" cap="none">
                <a:solidFill>
                  <a:schemeClr val="dk1"/>
                </a:solidFill>
                <a:latin typeface="Arial"/>
                <a:ea typeface="Arial"/>
                <a:cs typeface="Arial"/>
                <a:sym typeface="Arial"/>
              </a:rPr>
            </a:br>
            <a:r>
              <a:rPr lang="pt-BR" sz="2800" b="1" i="0" u="none" strike="noStrike" cap="none">
                <a:solidFill>
                  <a:schemeClr val="dk1"/>
                </a:solidFill>
                <a:latin typeface="Arial"/>
                <a:ea typeface="Arial"/>
                <a:cs typeface="Arial"/>
                <a:sym typeface="Arial"/>
              </a:rPr>
              <a:t>(nuvem privada)</a:t>
            </a:r>
            <a:endParaRPr/>
          </a:p>
        </p:txBody>
      </p:sp>
      <p:sp>
        <p:nvSpPr>
          <p:cNvPr id="503" name="Google Shape;503;p11"/>
          <p:cNvSpPr txBox="1">
            <a:spLocks noGrp="1"/>
          </p:cNvSpPr>
          <p:nvPr>
            <p:ph type="ftr" idx="11"/>
          </p:nvPr>
        </p:nvSpPr>
        <p:spPr>
          <a:xfrm>
            <a:off x="419100" y="6356350"/>
            <a:ext cx="4644606"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504" name="Google Shape;504;p1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14</a:t>
            </a:fld>
            <a:endParaRPr/>
          </a:p>
        </p:txBody>
      </p:sp>
    </p:spTree>
    <p:extLst>
      <p:ext uri="{BB962C8B-B14F-4D97-AF65-F5344CB8AC3E}">
        <p14:creationId xmlns:p14="http://schemas.microsoft.com/office/powerpoint/2010/main" val="34212075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lvl="0">
              <a:buSzPts val="3600"/>
            </a:pPr>
            <a:r>
              <a:rPr lang="pt-BR" sz="3600" dirty="0">
                <a:latin typeface="Arial"/>
                <a:ea typeface="Arial"/>
                <a:cs typeface="Arial"/>
                <a:sym typeface="Arial"/>
              </a:rPr>
              <a:t>Semelhanças entre TI tradicional e a </a:t>
            </a:r>
            <a:r>
              <a:rPr lang="pt-BR" dirty="0"/>
              <a:t>AWS </a:t>
            </a:r>
            <a:endParaRPr dirty="0"/>
          </a:p>
        </p:txBody>
      </p:sp>
      <p:grpSp>
        <p:nvGrpSpPr>
          <p:cNvPr id="510" name="Google Shape;510;p12"/>
          <p:cNvGrpSpPr/>
          <p:nvPr/>
        </p:nvGrpSpPr>
        <p:grpSpPr>
          <a:xfrm>
            <a:off x="609600" y="1391365"/>
            <a:ext cx="11004555" cy="4882435"/>
            <a:chOff x="609600" y="1391365"/>
            <a:chExt cx="11004555" cy="4882435"/>
          </a:xfrm>
        </p:grpSpPr>
        <p:sp>
          <p:nvSpPr>
            <p:cNvPr id="511" name="Google Shape;511;p12"/>
            <p:cNvSpPr/>
            <p:nvPr/>
          </p:nvSpPr>
          <p:spPr>
            <a:xfrm>
              <a:off x="609600" y="1391365"/>
              <a:ext cx="11004555" cy="4882435"/>
            </a:xfrm>
            <a:prstGeom prst="roundRect">
              <a:avLst>
                <a:gd name="adj" fmla="val 5109"/>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chemeClr val="lt1"/>
                  </a:solidFill>
                  <a:latin typeface="Arial"/>
                  <a:ea typeface="Arial"/>
                  <a:cs typeface="Arial"/>
                  <a:sym typeface="Arial"/>
                </a:rPr>
                <a:t> </a:t>
              </a:r>
              <a:endParaRPr/>
            </a:p>
          </p:txBody>
        </p:sp>
        <p:sp>
          <p:nvSpPr>
            <p:cNvPr id="512" name="Google Shape;512;p12"/>
            <p:cNvSpPr txBox="1"/>
            <p:nvPr/>
          </p:nvSpPr>
          <p:spPr>
            <a:xfrm>
              <a:off x="1125183" y="1400832"/>
              <a:ext cx="4664630" cy="431650"/>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chemeClr val="dk1"/>
                </a:buClr>
                <a:buSzPts val="1800"/>
                <a:buFont typeface="Arial"/>
                <a:buNone/>
              </a:pPr>
              <a:r>
                <a:rPr lang="pt-BR" sz="1800" b="0" i="0" u="none" strike="noStrike" cap="none">
                  <a:solidFill>
                    <a:schemeClr val="dk1"/>
                  </a:solidFill>
                  <a:latin typeface="Arial"/>
                  <a:ea typeface="Arial"/>
                  <a:cs typeface="Arial"/>
                  <a:sym typeface="Arial"/>
                </a:rPr>
                <a:t>Espaço de TI tradicional, no local</a:t>
              </a:r>
              <a:endParaRPr/>
            </a:p>
          </p:txBody>
        </p:sp>
        <p:sp>
          <p:nvSpPr>
            <p:cNvPr id="513" name="Google Shape;513;p12"/>
            <p:cNvSpPr txBox="1"/>
            <p:nvPr/>
          </p:nvSpPr>
          <p:spPr>
            <a:xfrm>
              <a:off x="6457796" y="1391365"/>
              <a:ext cx="4694884" cy="438346"/>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Clr>
                  <a:schemeClr val="dk1"/>
                </a:buClr>
                <a:buSzPts val="1800"/>
                <a:buFont typeface="Arial"/>
                <a:buNone/>
              </a:pPr>
              <a:r>
                <a:rPr lang="pt-BR" sz="1800" b="0" i="0" u="none" strike="noStrike" cap="none">
                  <a:solidFill>
                    <a:schemeClr val="dk1"/>
                  </a:solidFill>
                  <a:latin typeface="Arial"/>
                  <a:ea typeface="Arial"/>
                  <a:cs typeface="Arial"/>
                  <a:sym typeface="Arial"/>
                </a:rPr>
                <a:t>AWS</a:t>
              </a:r>
              <a:endParaRPr/>
            </a:p>
          </p:txBody>
        </p:sp>
        <p:sp>
          <p:nvSpPr>
            <p:cNvPr id="514" name="Google Shape;514;p12"/>
            <p:cNvSpPr/>
            <p:nvPr/>
          </p:nvSpPr>
          <p:spPr>
            <a:xfrm>
              <a:off x="1125183" y="1833896"/>
              <a:ext cx="4665980" cy="1003951"/>
            </a:xfrm>
            <a:prstGeom prst="round2DiagRect">
              <a:avLst>
                <a:gd name="adj1" fmla="val 16667"/>
                <a:gd name="adj2" fmla="val 15266"/>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515" name="Google Shape;515;p12"/>
            <p:cNvPicPr preferRelativeResize="0"/>
            <p:nvPr/>
          </p:nvPicPr>
          <p:blipFill rotWithShape="1">
            <a:blip r:embed="rId3">
              <a:alphaModFix/>
            </a:blip>
            <a:srcRect/>
            <a:stretch/>
          </p:blipFill>
          <p:spPr>
            <a:xfrm>
              <a:off x="1674347" y="1986306"/>
              <a:ext cx="410195" cy="529836"/>
            </a:xfrm>
            <a:prstGeom prst="rect">
              <a:avLst/>
            </a:prstGeom>
            <a:noFill/>
            <a:ln>
              <a:noFill/>
            </a:ln>
          </p:spPr>
        </p:pic>
        <p:sp>
          <p:nvSpPr>
            <p:cNvPr id="516" name="Google Shape;516;p12"/>
            <p:cNvSpPr txBox="1"/>
            <p:nvPr/>
          </p:nvSpPr>
          <p:spPr>
            <a:xfrm>
              <a:off x="1398363" y="2476156"/>
              <a:ext cx="955711"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Firewalls</a:t>
              </a:r>
              <a:endParaRPr/>
            </a:p>
          </p:txBody>
        </p:sp>
        <p:pic>
          <p:nvPicPr>
            <p:cNvPr id="517" name="Google Shape;517;p12"/>
            <p:cNvPicPr preferRelativeResize="0"/>
            <p:nvPr/>
          </p:nvPicPr>
          <p:blipFill rotWithShape="1">
            <a:blip r:embed="rId4">
              <a:alphaModFix/>
            </a:blip>
            <a:srcRect/>
            <a:stretch/>
          </p:blipFill>
          <p:spPr>
            <a:xfrm>
              <a:off x="2862230" y="1934955"/>
              <a:ext cx="611494" cy="518440"/>
            </a:xfrm>
            <a:prstGeom prst="rect">
              <a:avLst/>
            </a:prstGeom>
            <a:noFill/>
            <a:ln>
              <a:noFill/>
            </a:ln>
          </p:spPr>
        </p:pic>
        <p:sp>
          <p:nvSpPr>
            <p:cNvPr id="518" name="Google Shape;518;p12"/>
            <p:cNvSpPr txBox="1"/>
            <p:nvPr/>
          </p:nvSpPr>
          <p:spPr>
            <a:xfrm>
              <a:off x="2849889" y="2476156"/>
              <a:ext cx="625492"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ACLs</a:t>
              </a:r>
              <a:endParaRPr/>
            </a:p>
          </p:txBody>
        </p:sp>
        <p:sp>
          <p:nvSpPr>
            <p:cNvPr id="519" name="Google Shape;519;p12"/>
            <p:cNvSpPr txBox="1"/>
            <p:nvPr/>
          </p:nvSpPr>
          <p:spPr>
            <a:xfrm>
              <a:off x="3536679" y="2477868"/>
              <a:ext cx="1499128"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Administradores</a:t>
              </a:r>
              <a:endParaRPr/>
            </a:p>
          </p:txBody>
        </p:sp>
        <p:sp>
          <p:nvSpPr>
            <p:cNvPr id="520" name="Google Shape;520;p12"/>
            <p:cNvSpPr/>
            <p:nvPr/>
          </p:nvSpPr>
          <p:spPr>
            <a:xfrm>
              <a:off x="6486760" y="1836499"/>
              <a:ext cx="4665919" cy="1001348"/>
            </a:xfrm>
            <a:prstGeom prst="round2DiagRect">
              <a:avLst>
                <a:gd name="adj1" fmla="val 16667"/>
                <a:gd name="adj2" fmla="val 13168"/>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21" name="Google Shape;521;p12"/>
            <p:cNvSpPr txBox="1"/>
            <p:nvPr/>
          </p:nvSpPr>
          <p:spPr>
            <a:xfrm>
              <a:off x="8385197" y="2432121"/>
              <a:ext cx="147889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ACLs de rede</a:t>
              </a:r>
              <a:endParaRPr/>
            </a:p>
          </p:txBody>
        </p:sp>
        <p:pic>
          <p:nvPicPr>
            <p:cNvPr id="522" name="Google Shape;522;p12"/>
            <p:cNvPicPr preferRelativeResize="0"/>
            <p:nvPr/>
          </p:nvPicPr>
          <p:blipFill rotWithShape="1">
            <a:blip r:embed="rId5">
              <a:alphaModFix/>
            </a:blip>
            <a:srcRect/>
            <a:stretch/>
          </p:blipFill>
          <p:spPr>
            <a:xfrm>
              <a:off x="10081829" y="1928227"/>
              <a:ext cx="548640" cy="548640"/>
            </a:xfrm>
            <a:prstGeom prst="rect">
              <a:avLst/>
            </a:prstGeom>
            <a:noFill/>
            <a:ln>
              <a:noFill/>
            </a:ln>
          </p:spPr>
        </p:pic>
        <p:sp>
          <p:nvSpPr>
            <p:cNvPr id="523" name="Google Shape;523;p12"/>
            <p:cNvSpPr txBox="1"/>
            <p:nvPr/>
          </p:nvSpPr>
          <p:spPr>
            <a:xfrm>
              <a:off x="10059616" y="2517340"/>
              <a:ext cx="53091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IAM</a:t>
              </a:r>
              <a:endParaRPr/>
            </a:p>
          </p:txBody>
        </p:sp>
        <p:sp>
          <p:nvSpPr>
            <p:cNvPr id="524" name="Google Shape;524;p12"/>
            <p:cNvSpPr/>
            <p:nvPr/>
          </p:nvSpPr>
          <p:spPr>
            <a:xfrm>
              <a:off x="1125183" y="2921000"/>
              <a:ext cx="4665980" cy="1003952"/>
            </a:xfrm>
            <a:prstGeom prst="round2DiagRect">
              <a:avLst>
                <a:gd name="adj1" fmla="val 16667"/>
                <a:gd name="adj2" fmla="val 13148"/>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25" name="Google Shape;525;p12"/>
            <p:cNvSpPr txBox="1"/>
            <p:nvPr/>
          </p:nvSpPr>
          <p:spPr>
            <a:xfrm>
              <a:off x="1473175" y="3559572"/>
              <a:ext cx="787396"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Roteador</a:t>
              </a:r>
              <a:endParaRPr/>
            </a:p>
          </p:txBody>
        </p:sp>
        <p:pic>
          <p:nvPicPr>
            <p:cNvPr id="526" name="Google Shape;526;p12"/>
            <p:cNvPicPr preferRelativeResize="0"/>
            <p:nvPr/>
          </p:nvPicPr>
          <p:blipFill rotWithShape="1">
            <a:blip r:embed="rId6">
              <a:alphaModFix/>
            </a:blip>
            <a:srcRect/>
            <a:stretch/>
          </p:blipFill>
          <p:spPr>
            <a:xfrm>
              <a:off x="2422429" y="3044657"/>
              <a:ext cx="1421198" cy="603710"/>
            </a:xfrm>
            <a:prstGeom prst="rect">
              <a:avLst/>
            </a:prstGeom>
            <a:noFill/>
            <a:ln>
              <a:noFill/>
            </a:ln>
          </p:spPr>
        </p:pic>
        <p:sp>
          <p:nvSpPr>
            <p:cNvPr id="527" name="Google Shape;527;p12"/>
            <p:cNvSpPr txBox="1"/>
            <p:nvPr/>
          </p:nvSpPr>
          <p:spPr>
            <a:xfrm>
              <a:off x="2269163" y="3577993"/>
              <a:ext cx="1704314"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Pipeline de rede</a:t>
              </a:r>
              <a:endParaRPr/>
            </a:p>
          </p:txBody>
        </p:sp>
        <p:pic>
          <p:nvPicPr>
            <p:cNvPr id="528" name="Google Shape;528;p12"/>
            <p:cNvPicPr preferRelativeResize="0"/>
            <p:nvPr/>
          </p:nvPicPr>
          <p:blipFill rotWithShape="1">
            <a:blip r:embed="rId7">
              <a:alphaModFix/>
            </a:blip>
            <a:srcRect/>
            <a:stretch/>
          </p:blipFill>
          <p:spPr>
            <a:xfrm>
              <a:off x="4133935" y="3101084"/>
              <a:ext cx="662768" cy="482359"/>
            </a:xfrm>
            <a:prstGeom prst="rect">
              <a:avLst/>
            </a:prstGeom>
            <a:noFill/>
            <a:ln>
              <a:noFill/>
            </a:ln>
          </p:spPr>
        </p:pic>
        <p:sp>
          <p:nvSpPr>
            <p:cNvPr id="529" name="Google Shape;529;p12"/>
            <p:cNvSpPr txBox="1"/>
            <p:nvPr/>
          </p:nvSpPr>
          <p:spPr>
            <a:xfrm>
              <a:off x="4060220" y="3565485"/>
              <a:ext cx="779381"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Switch</a:t>
              </a:r>
              <a:endParaRPr/>
            </a:p>
          </p:txBody>
        </p:sp>
        <p:sp>
          <p:nvSpPr>
            <p:cNvPr id="530" name="Google Shape;530;p12"/>
            <p:cNvSpPr/>
            <p:nvPr/>
          </p:nvSpPr>
          <p:spPr>
            <a:xfrm>
              <a:off x="6486760" y="2923603"/>
              <a:ext cx="4665919" cy="1001349"/>
            </a:xfrm>
            <a:prstGeom prst="round2DiagRect">
              <a:avLst>
                <a:gd name="adj1" fmla="val 16667"/>
                <a:gd name="adj2" fmla="val 16353"/>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531" name="Google Shape;531;p12"/>
            <p:cNvPicPr preferRelativeResize="0"/>
            <p:nvPr/>
          </p:nvPicPr>
          <p:blipFill rotWithShape="1">
            <a:blip r:embed="rId8">
              <a:alphaModFix/>
            </a:blip>
            <a:srcRect/>
            <a:stretch/>
          </p:blipFill>
          <p:spPr>
            <a:xfrm>
              <a:off x="7767248" y="3115314"/>
              <a:ext cx="548640" cy="548640"/>
            </a:xfrm>
            <a:prstGeom prst="rect">
              <a:avLst/>
            </a:prstGeom>
            <a:noFill/>
            <a:ln>
              <a:noFill/>
            </a:ln>
          </p:spPr>
        </p:pic>
        <p:sp>
          <p:nvSpPr>
            <p:cNvPr id="532" name="Google Shape;532;p12"/>
            <p:cNvSpPr txBox="1"/>
            <p:nvPr/>
          </p:nvSpPr>
          <p:spPr>
            <a:xfrm>
              <a:off x="6955376" y="3637337"/>
              <a:ext cx="2172391"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Elastic Load Balancing</a:t>
              </a:r>
              <a:endParaRPr sz="1600" b="0" i="0" u="sng" strike="noStrike" cap="none">
                <a:solidFill>
                  <a:schemeClr val="dk1"/>
                </a:solidFill>
                <a:latin typeface="Arial"/>
                <a:ea typeface="Arial"/>
                <a:cs typeface="Arial"/>
                <a:sym typeface="Arial"/>
              </a:endParaRPr>
            </a:p>
          </p:txBody>
        </p:sp>
        <p:pic>
          <p:nvPicPr>
            <p:cNvPr id="533" name="Google Shape;533;p12"/>
            <p:cNvPicPr preferRelativeResize="0"/>
            <p:nvPr/>
          </p:nvPicPr>
          <p:blipFill rotWithShape="1">
            <a:blip r:embed="rId9">
              <a:alphaModFix/>
            </a:blip>
            <a:srcRect/>
            <a:stretch/>
          </p:blipFill>
          <p:spPr>
            <a:xfrm>
              <a:off x="9466917" y="3115314"/>
              <a:ext cx="548640" cy="548640"/>
            </a:xfrm>
            <a:prstGeom prst="rect">
              <a:avLst/>
            </a:prstGeom>
            <a:noFill/>
            <a:ln>
              <a:noFill/>
            </a:ln>
          </p:spPr>
        </p:pic>
        <p:sp>
          <p:nvSpPr>
            <p:cNvPr id="534" name="Google Shape;534;p12"/>
            <p:cNvSpPr txBox="1"/>
            <p:nvPr/>
          </p:nvSpPr>
          <p:spPr>
            <a:xfrm>
              <a:off x="9029700" y="3637337"/>
              <a:ext cx="1516701"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Amazon VPC</a:t>
              </a:r>
              <a:endParaRPr/>
            </a:p>
          </p:txBody>
        </p:sp>
        <p:sp>
          <p:nvSpPr>
            <p:cNvPr id="535" name="Google Shape;535;p12"/>
            <p:cNvSpPr/>
            <p:nvPr/>
          </p:nvSpPr>
          <p:spPr>
            <a:xfrm>
              <a:off x="1125184" y="4010019"/>
              <a:ext cx="4665980" cy="1003950"/>
            </a:xfrm>
            <a:prstGeom prst="round2DiagRect">
              <a:avLst>
                <a:gd name="adj1" fmla="val 16667"/>
                <a:gd name="adj2" fmla="val 16326"/>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36" name="Google Shape;536;p12"/>
            <p:cNvSpPr txBox="1"/>
            <p:nvPr/>
          </p:nvSpPr>
          <p:spPr>
            <a:xfrm>
              <a:off x="2298984" y="4295061"/>
              <a:ext cx="1176179" cy="492443"/>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Servidores locais</a:t>
              </a:r>
              <a:endParaRPr sz="1600" b="0" i="0" u="none" strike="noStrike" cap="none">
                <a:solidFill>
                  <a:schemeClr val="dk1"/>
                </a:solidFill>
                <a:latin typeface="Arial"/>
                <a:ea typeface="Arial"/>
                <a:cs typeface="Arial"/>
                <a:sym typeface="Arial"/>
              </a:endParaRPr>
            </a:p>
          </p:txBody>
        </p:sp>
        <p:sp>
          <p:nvSpPr>
            <p:cNvPr id="537" name="Google Shape;537;p12"/>
            <p:cNvSpPr/>
            <p:nvPr/>
          </p:nvSpPr>
          <p:spPr>
            <a:xfrm>
              <a:off x="6486760" y="4011320"/>
              <a:ext cx="4665919" cy="1001347"/>
            </a:xfrm>
            <a:prstGeom prst="round2DiagRect">
              <a:avLst>
                <a:gd name="adj1" fmla="val 16667"/>
                <a:gd name="adj2" fmla="val 17415"/>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538" name="Google Shape;538;p12"/>
            <p:cNvPicPr preferRelativeResize="0"/>
            <p:nvPr/>
          </p:nvPicPr>
          <p:blipFill rotWithShape="1">
            <a:blip r:embed="rId10">
              <a:alphaModFix/>
            </a:blip>
            <a:srcRect/>
            <a:stretch/>
          </p:blipFill>
          <p:spPr>
            <a:xfrm>
              <a:off x="7431253" y="4015699"/>
              <a:ext cx="548640" cy="548640"/>
            </a:xfrm>
            <a:prstGeom prst="rect">
              <a:avLst/>
            </a:prstGeom>
            <a:noFill/>
            <a:ln>
              <a:noFill/>
            </a:ln>
          </p:spPr>
        </p:pic>
        <p:sp>
          <p:nvSpPr>
            <p:cNvPr id="539" name="Google Shape;539;p12"/>
            <p:cNvSpPr txBox="1"/>
            <p:nvPr/>
          </p:nvSpPr>
          <p:spPr>
            <a:xfrm>
              <a:off x="7440116" y="4567876"/>
              <a:ext cx="53091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AMI</a:t>
              </a:r>
              <a:endParaRPr/>
            </a:p>
          </p:txBody>
        </p:sp>
        <p:sp>
          <p:nvSpPr>
            <p:cNvPr id="540" name="Google Shape;540;p12"/>
            <p:cNvSpPr/>
            <p:nvPr/>
          </p:nvSpPr>
          <p:spPr>
            <a:xfrm>
              <a:off x="8341897" y="4289376"/>
              <a:ext cx="914400" cy="504767"/>
            </a:xfrm>
            <a:prstGeom prst="rightArrow">
              <a:avLst>
                <a:gd name="adj1" fmla="val 71256"/>
                <a:gd name="adj2" fmla="val 50000"/>
              </a:avLst>
            </a:prstGeom>
            <a:gradFill>
              <a:gsLst>
                <a:gs pos="0">
                  <a:srgbClr val="FD9407">
                    <a:alpha val="4705"/>
                  </a:srgbClr>
                </a:gs>
                <a:gs pos="100000">
                  <a:srgbClr val="FF9900">
                    <a:alpha val="5098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541" name="Google Shape;541;p12"/>
            <p:cNvPicPr preferRelativeResize="0"/>
            <p:nvPr/>
          </p:nvPicPr>
          <p:blipFill rotWithShape="1">
            <a:blip r:embed="rId11">
              <a:alphaModFix/>
            </a:blip>
            <a:srcRect/>
            <a:stretch/>
          </p:blipFill>
          <p:spPr>
            <a:xfrm>
              <a:off x="9821364" y="4015699"/>
              <a:ext cx="548640" cy="548640"/>
            </a:xfrm>
            <a:prstGeom prst="rect">
              <a:avLst/>
            </a:prstGeom>
            <a:noFill/>
            <a:ln>
              <a:noFill/>
            </a:ln>
          </p:spPr>
        </p:pic>
        <p:sp>
          <p:nvSpPr>
            <p:cNvPr id="542" name="Google Shape;542;p12"/>
            <p:cNvSpPr txBox="1"/>
            <p:nvPr/>
          </p:nvSpPr>
          <p:spPr>
            <a:xfrm>
              <a:off x="9412966" y="4508003"/>
              <a:ext cx="1678006"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400" b="0" i="0" u="none" strike="noStrike" cap="none">
                  <a:solidFill>
                    <a:schemeClr val="dk1"/>
                  </a:solidFill>
                  <a:latin typeface="Arial"/>
                  <a:ea typeface="Arial"/>
                  <a:cs typeface="Arial"/>
                  <a:sym typeface="Arial"/>
                </a:rPr>
                <a:t>Instâncias do Amazon EC2</a:t>
              </a:r>
              <a:endParaRPr/>
            </a:p>
          </p:txBody>
        </p:sp>
        <p:sp>
          <p:nvSpPr>
            <p:cNvPr id="543" name="Google Shape;543;p12"/>
            <p:cNvSpPr/>
            <p:nvPr/>
          </p:nvSpPr>
          <p:spPr>
            <a:xfrm>
              <a:off x="1125184" y="5094001"/>
              <a:ext cx="4665980" cy="1003950"/>
            </a:xfrm>
            <a:prstGeom prst="round2DiagRect">
              <a:avLst>
                <a:gd name="adj1" fmla="val 16667"/>
                <a:gd name="adj2" fmla="val 16326"/>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44" name="Google Shape;544;p12"/>
            <p:cNvSpPr/>
            <p:nvPr/>
          </p:nvSpPr>
          <p:spPr>
            <a:xfrm>
              <a:off x="4184078" y="5418058"/>
              <a:ext cx="903934" cy="378556"/>
            </a:xfrm>
            <a:prstGeom prst="rect">
              <a:avLst/>
            </a:prstGeom>
            <a:gradFill>
              <a:gsLst>
                <a:gs pos="0">
                  <a:srgbClr val="537393"/>
                </a:gs>
                <a:gs pos="35001">
                  <a:srgbClr val="96ADC4"/>
                </a:gs>
                <a:gs pos="100000">
                  <a:srgbClr val="D2DCE6"/>
                </a:gs>
              </a:gsLst>
              <a:lin ang="16200000" scaled="0"/>
            </a:gradFill>
            <a:ln w="9525" cap="flat" cmpd="sng">
              <a:solidFill>
                <a:srgbClr val="304356"/>
              </a:solidFill>
              <a:prstDash val="solid"/>
              <a:miter lim="800000"/>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pt-BR" sz="1600" b="0" i="0" u="none" strike="noStrike" cap="none">
                  <a:solidFill>
                    <a:srgbClr val="304356"/>
                  </a:solidFill>
                  <a:latin typeface="Arial"/>
                  <a:ea typeface="Arial"/>
                  <a:cs typeface="Arial"/>
                  <a:sym typeface="Arial"/>
                </a:rPr>
                <a:t>RDBMS</a:t>
              </a:r>
              <a:endParaRPr/>
            </a:p>
          </p:txBody>
        </p:sp>
        <p:sp>
          <p:nvSpPr>
            <p:cNvPr id="545" name="Google Shape;545;p12"/>
            <p:cNvSpPr/>
            <p:nvPr/>
          </p:nvSpPr>
          <p:spPr>
            <a:xfrm>
              <a:off x="6486699" y="5094001"/>
              <a:ext cx="4665980" cy="1003950"/>
            </a:xfrm>
            <a:prstGeom prst="round2DiagRect">
              <a:avLst>
                <a:gd name="adj1" fmla="val 16667"/>
                <a:gd name="adj2" fmla="val 16326"/>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546" name="Google Shape;546;p12"/>
            <p:cNvPicPr preferRelativeResize="0"/>
            <p:nvPr/>
          </p:nvPicPr>
          <p:blipFill rotWithShape="1">
            <a:blip r:embed="rId12">
              <a:alphaModFix/>
            </a:blip>
            <a:srcRect/>
            <a:stretch/>
          </p:blipFill>
          <p:spPr>
            <a:xfrm>
              <a:off x="7065493" y="5111372"/>
              <a:ext cx="548640" cy="548640"/>
            </a:xfrm>
            <a:prstGeom prst="rect">
              <a:avLst/>
            </a:prstGeom>
            <a:noFill/>
            <a:ln>
              <a:noFill/>
            </a:ln>
          </p:spPr>
        </p:pic>
        <p:pic>
          <p:nvPicPr>
            <p:cNvPr id="547" name="Google Shape;547;p12"/>
            <p:cNvPicPr preferRelativeResize="0"/>
            <p:nvPr/>
          </p:nvPicPr>
          <p:blipFill rotWithShape="1">
            <a:blip r:embed="rId13">
              <a:alphaModFix/>
            </a:blip>
            <a:srcRect/>
            <a:stretch/>
          </p:blipFill>
          <p:spPr>
            <a:xfrm>
              <a:off x="8124987" y="5111372"/>
              <a:ext cx="548640" cy="548640"/>
            </a:xfrm>
            <a:prstGeom prst="rect">
              <a:avLst/>
            </a:prstGeom>
            <a:noFill/>
            <a:ln>
              <a:noFill/>
            </a:ln>
          </p:spPr>
        </p:pic>
        <p:pic>
          <p:nvPicPr>
            <p:cNvPr id="548" name="Google Shape;548;p12"/>
            <p:cNvPicPr preferRelativeResize="0"/>
            <p:nvPr/>
          </p:nvPicPr>
          <p:blipFill rotWithShape="1">
            <a:blip r:embed="rId14">
              <a:alphaModFix/>
            </a:blip>
            <a:srcRect/>
            <a:stretch/>
          </p:blipFill>
          <p:spPr>
            <a:xfrm>
              <a:off x="9241311" y="5125069"/>
              <a:ext cx="548640" cy="548640"/>
            </a:xfrm>
            <a:prstGeom prst="rect">
              <a:avLst/>
            </a:prstGeom>
            <a:noFill/>
            <a:ln>
              <a:noFill/>
            </a:ln>
          </p:spPr>
        </p:pic>
        <p:pic>
          <p:nvPicPr>
            <p:cNvPr id="549" name="Google Shape;549;p12"/>
            <p:cNvPicPr preferRelativeResize="0"/>
            <p:nvPr/>
          </p:nvPicPr>
          <p:blipFill rotWithShape="1">
            <a:blip r:embed="rId15">
              <a:alphaModFix/>
            </a:blip>
            <a:srcRect/>
            <a:stretch/>
          </p:blipFill>
          <p:spPr>
            <a:xfrm>
              <a:off x="10309287" y="5111372"/>
              <a:ext cx="548640" cy="548640"/>
            </a:xfrm>
            <a:prstGeom prst="rect">
              <a:avLst/>
            </a:prstGeom>
            <a:noFill/>
            <a:ln>
              <a:noFill/>
            </a:ln>
          </p:spPr>
        </p:pic>
        <p:sp>
          <p:nvSpPr>
            <p:cNvPr id="550" name="Google Shape;550;p12"/>
            <p:cNvSpPr/>
            <p:nvPr/>
          </p:nvSpPr>
          <p:spPr>
            <a:xfrm>
              <a:off x="5177857" y="2074027"/>
              <a:ext cx="1888202" cy="572991"/>
            </a:xfrm>
            <a:prstGeom prst="leftRightArrow">
              <a:avLst>
                <a:gd name="adj1" fmla="val 69609"/>
                <a:gd name="adj2"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chemeClr val="dk1"/>
                  </a:solidFill>
                  <a:latin typeface="Arial"/>
                  <a:ea typeface="Arial"/>
                  <a:cs typeface="Arial"/>
                  <a:sym typeface="Arial"/>
                </a:rPr>
                <a:t>Segurança</a:t>
              </a:r>
              <a:endParaRPr/>
            </a:p>
          </p:txBody>
        </p:sp>
        <p:sp>
          <p:nvSpPr>
            <p:cNvPr id="551" name="Google Shape;551;p12"/>
            <p:cNvSpPr/>
            <p:nvPr/>
          </p:nvSpPr>
          <p:spPr>
            <a:xfrm>
              <a:off x="5177857" y="3136480"/>
              <a:ext cx="1888202" cy="572991"/>
            </a:xfrm>
            <a:prstGeom prst="leftRightArrow">
              <a:avLst>
                <a:gd name="adj1" fmla="val 69609"/>
                <a:gd name="adj2"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chemeClr val="dk1"/>
                  </a:solidFill>
                  <a:latin typeface="Arial"/>
                  <a:ea typeface="Arial"/>
                  <a:cs typeface="Arial"/>
                  <a:sym typeface="Arial"/>
                </a:rPr>
                <a:t>Redes</a:t>
              </a:r>
              <a:endParaRPr/>
            </a:p>
          </p:txBody>
        </p:sp>
        <p:sp>
          <p:nvSpPr>
            <p:cNvPr id="552" name="Google Shape;552;p12"/>
            <p:cNvSpPr/>
            <p:nvPr/>
          </p:nvSpPr>
          <p:spPr>
            <a:xfrm>
              <a:off x="5177857" y="4221152"/>
              <a:ext cx="1888202" cy="572991"/>
            </a:xfrm>
            <a:prstGeom prst="leftRightArrow">
              <a:avLst>
                <a:gd name="adj1" fmla="val 69609"/>
                <a:gd name="adj2"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chemeClr val="dk1"/>
                  </a:solidFill>
                  <a:latin typeface="Arial"/>
                  <a:ea typeface="Arial"/>
                  <a:cs typeface="Arial"/>
                  <a:sym typeface="Arial"/>
                </a:rPr>
                <a:t>Computação</a:t>
              </a:r>
              <a:endParaRPr/>
            </a:p>
          </p:txBody>
        </p:sp>
        <p:sp>
          <p:nvSpPr>
            <p:cNvPr id="553" name="Google Shape;553;p12"/>
            <p:cNvSpPr/>
            <p:nvPr/>
          </p:nvSpPr>
          <p:spPr>
            <a:xfrm>
              <a:off x="5194861" y="5222499"/>
              <a:ext cx="1888202" cy="783356"/>
            </a:xfrm>
            <a:prstGeom prst="leftRightArrow">
              <a:avLst>
                <a:gd name="adj1" fmla="val 76592"/>
                <a:gd name="adj2" fmla="val 34674"/>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chemeClr val="dk1"/>
                  </a:solidFill>
                  <a:latin typeface="Arial"/>
                  <a:ea typeface="Arial"/>
                  <a:cs typeface="Arial"/>
                  <a:sym typeface="Arial"/>
                </a:rPr>
                <a:t>Armazenamento e banco de dados </a:t>
              </a:r>
              <a:endParaRPr sz="1400" b="0" i="0" u="none" strike="noStrike" cap="none">
                <a:solidFill>
                  <a:schemeClr val="dk1"/>
                </a:solidFill>
                <a:latin typeface="Arial"/>
                <a:ea typeface="Arial"/>
                <a:cs typeface="Arial"/>
                <a:sym typeface="Arial"/>
              </a:endParaRPr>
            </a:p>
          </p:txBody>
        </p:sp>
        <p:sp>
          <p:nvSpPr>
            <p:cNvPr id="554" name="Google Shape;554;p12"/>
            <p:cNvSpPr txBox="1"/>
            <p:nvPr/>
          </p:nvSpPr>
          <p:spPr>
            <a:xfrm>
              <a:off x="6668371" y="5600659"/>
              <a:ext cx="1307145"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Amazon EBS</a:t>
              </a:r>
              <a:endParaRPr/>
            </a:p>
          </p:txBody>
        </p:sp>
        <p:sp>
          <p:nvSpPr>
            <p:cNvPr id="555" name="Google Shape;555;p12"/>
            <p:cNvSpPr txBox="1"/>
            <p:nvPr/>
          </p:nvSpPr>
          <p:spPr>
            <a:xfrm>
              <a:off x="7754553" y="5600659"/>
              <a:ext cx="1307145"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Amazon </a:t>
              </a:r>
              <a:br>
                <a:rPr lang="pt-BR" sz="1600" b="0" i="0" u="none" strike="noStrike" cap="none">
                  <a:solidFill>
                    <a:schemeClr val="dk1"/>
                  </a:solidFill>
                  <a:latin typeface="Arial"/>
                  <a:ea typeface="Arial"/>
                  <a:cs typeface="Arial"/>
                  <a:sym typeface="Arial"/>
                </a:rPr>
              </a:br>
              <a:r>
                <a:rPr lang="pt-BR" sz="1600" b="0" i="0" u="none" strike="noStrike" cap="none">
                  <a:solidFill>
                    <a:schemeClr val="dk1"/>
                  </a:solidFill>
                  <a:latin typeface="Arial"/>
                  <a:ea typeface="Arial"/>
                  <a:cs typeface="Arial"/>
                  <a:sym typeface="Arial"/>
                </a:rPr>
                <a:t>EFS</a:t>
              </a:r>
              <a:endParaRPr/>
            </a:p>
          </p:txBody>
        </p:sp>
        <p:sp>
          <p:nvSpPr>
            <p:cNvPr id="556" name="Google Shape;556;p12"/>
            <p:cNvSpPr txBox="1"/>
            <p:nvPr/>
          </p:nvSpPr>
          <p:spPr>
            <a:xfrm>
              <a:off x="8710241" y="5600659"/>
              <a:ext cx="1542192"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Amazon </a:t>
              </a:r>
              <a:br>
                <a:rPr lang="pt-BR" sz="1600" b="0" i="0" u="none" strike="noStrike" cap="none">
                  <a:solidFill>
                    <a:schemeClr val="dk1"/>
                  </a:solidFill>
                  <a:latin typeface="Arial"/>
                  <a:ea typeface="Arial"/>
                  <a:cs typeface="Arial"/>
                  <a:sym typeface="Arial"/>
                </a:rPr>
              </a:br>
              <a:r>
                <a:rPr lang="pt-BR" sz="1600" b="0" i="0" u="none" strike="noStrike" cap="none">
                  <a:solidFill>
                    <a:schemeClr val="dk1"/>
                  </a:solidFill>
                  <a:latin typeface="Arial"/>
                  <a:ea typeface="Arial"/>
                  <a:cs typeface="Arial"/>
                  <a:sym typeface="Arial"/>
                </a:rPr>
                <a:t>S3</a:t>
              </a:r>
              <a:endParaRPr/>
            </a:p>
          </p:txBody>
        </p:sp>
        <p:sp>
          <p:nvSpPr>
            <p:cNvPr id="557" name="Google Shape;557;p12"/>
            <p:cNvSpPr txBox="1"/>
            <p:nvPr/>
          </p:nvSpPr>
          <p:spPr>
            <a:xfrm>
              <a:off x="9913340" y="5600659"/>
              <a:ext cx="1307145"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Amazon RDS</a:t>
              </a:r>
              <a:endParaRPr/>
            </a:p>
          </p:txBody>
        </p:sp>
        <p:sp>
          <p:nvSpPr>
            <p:cNvPr id="558" name="Google Shape;558;p12"/>
            <p:cNvSpPr/>
            <p:nvPr/>
          </p:nvSpPr>
          <p:spPr>
            <a:xfrm>
              <a:off x="6769564" y="1972935"/>
              <a:ext cx="1371600" cy="73152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ctr" anchorCtr="1">
              <a:noAutofit/>
            </a:bodyPr>
            <a:lstStyle/>
            <a:p>
              <a:pPr marL="0" marR="0" lvl="0" indent="0" algn="ctr" rtl="0">
                <a:lnSpc>
                  <a:spcPct val="100000"/>
                </a:lnSpc>
                <a:spcBef>
                  <a:spcPts val="0"/>
                </a:spcBef>
                <a:spcAft>
                  <a:spcPts val="0"/>
                </a:spcAft>
                <a:buClr>
                  <a:srgbClr val="DF3312"/>
                </a:buClr>
                <a:buSzPts val="1400"/>
                <a:buFont typeface="Arial"/>
                <a:buNone/>
              </a:pPr>
              <a:r>
                <a:rPr lang="pt-BR" sz="1400" b="0" i="0" u="none" strike="noStrike" cap="none">
                  <a:solidFill>
                    <a:srgbClr val="DF3312"/>
                  </a:solidFill>
                  <a:latin typeface="Arial"/>
                  <a:ea typeface="Arial"/>
                  <a:cs typeface="Arial"/>
                  <a:sym typeface="Arial"/>
                </a:rPr>
                <a:t>Grupos </a:t>
              </a:r>
              <a:br>
                <a:rPr lang="pt-BR" sz="1400" b="0" i="0" u="none" strike="noStrike" cap="none">
                  <a:solidFill>
                    <a:srgbClr val="DF3312"/>
                  </a:solidFill>
                  <a:latin typeface="Arial"/>
                  <a:ea typeface="Arial"/>
                  <a:cs typeface="Arial"/>
                  <a:sym typeface="Arial"/>
                </a:rPr>
              </a:br>
              <a:r>
                <a:rPr lang="pt-BR" sz="1400" b="0" i="0" u="none" strike="noStrike" cap="none">
                  <a:solidFill>
                    <a:srgbClr val="DF3312"/>
                  </a:solidFill>
                  <a:latin typeface="Arial"/>
                  <a:ea typeface="Arial"/>
                  <a:cs typeface="Arial"/>
                  <a:sym typeface="Arial"/>
                </a:rPr>
                <a:t>de segurança</a:t>
              </a:r>
              <a:endParaRPr/>
            </a:p>
          </p:txBody>
        </p:sp>
        <p:pic>
          <p:nvPicPr>
            <p:cNvPr id="559" name="Google Shape;559;p12"/>
            <p:cNvPicPr preferRelativeResize="0"/>
            <p:nvPr/>
          </p:nvPicPr>
          <p:blipFill rotWithShape="1">
            <a:blip r:embed="rId16">
              <a:alphaModFix/>
            </a:blip>
            <a:srcRect/>
            <a:stretch/>
          </p:blipFill>
          <p:spPr>
            <a:xfrm>
              <a:off x="3534427" y="4072306"/>
              <a:ext cx="693446" cy="693446"/>
            </a:xfrm>
            <a:prstGeom prst="rect">
              <a:avLst/>
            </a:prstGeom>
            <a:noFill/>
            <a:ln>
              <a:noFill/>
            </a:ln>
          </p:spPr>
        </p:pic>
        <p:pic>
          <p:nvPicPr>
            <p:cNvPr id="560" name="Google Shape;560;p12"/>
            <p:cNvPicPr preferRelativeResize="0"/>
            <p:nvPr/>
          </p:nvPicPr>
          <p:blipFill rotWithShape="1">
            <a:blip r:embed="rId16">
              <a:alphaModFix/>
            </a:blip>
            <a:srcRect/>
            <a:stretch/>
          </p:blipFill>
          <p:spPr>
            <a:xfrm>
              <a:off x="3939073" y="4135564"/>
              <a:ext cx="693446" cy="693446"/>
            </a:xfrm>
            <a:prstGeom prst="rect">
              <a:avLst/>
            </a:prstGeom>
            <a:noFill/>
            <a:ln>
              <a:noFill/>
            </a:ln>
          </p:spPr>
        </p:pic>
        <p:pic>
          <p:nvPicPr>
            <p:cNvPr id="561" name="Google Shape;561;p12"/>
            <p:cNvPicPr preferRelativeResize="0"/>
            <p:nvPr/>
          </p:nvPicPr>
          <p:blipFill rotWithShape="1">
            <a:blip r:embed="rId16">
              <a:alphaModFix/>
            </a:blip>
            <a:srcRect/>
            <a:stretch/>
          </p:blipFill>
          <p:spPr>
            <a:xfrm>
              <a:off x="4358888" y="4224706"/>
              <a:ext cx="693446" cy="693446"/>
            </a:xfrm>
            <a:prstGeom prst="rect">
              <a:avLst/>
            </a:prstGeom>
            <a:noFill/>
            <a:ln>
              <a:noFill/>
            </a:ln>
          </p:spPr>
        </p:pic>
        <p:pic>
          <p:nvPicPr>
            <p:cNvPr id="562" name="Google Shape;562;p12"/>
            <p:cNvPicPr preferRelativeResize="0"/>
            <p:nvPr/>
          </p:nvPicPr>
          <p:blipFill rotWithShape="1">
            <a:blip r:embed="rId17">
              <a:alphaModFix/>
            </a:blip>
            <a:srcRect/>
            <a:stretch/>
          </p:blipFill>
          <p:spPr>
            <a:xfrm>
              <a:off x="1631692" y="3115314"/>
              <a:ext cx="469900" cy="469900"/>
            </a:xfrm>
            <a:prstGeom prst="rect">
              <a:avLst/>
            </a:prstGeom>
            <a:noFill/>
            <a:ln>
              <a:noFill/>
            </a:ln>
          </p:spPr>
        </p:pic>
        <p:pic>
          <p:nvPicPr>
            <p:cNvPr id="563" name="Google Shape;563;p12"/>
            <p:cNvPicPr preferRelativeResize="0"/>
            <p:nvPr/>
          </p:nvPicPr>
          <p:blipFill rotWithShape="1">
            <a:blip r:embed="rId18">
              <a:alphaModFix/>
            </a:blip>
            <a:srcRect/>
            <a:stretch/>
          </p:blipFill>
          <p:spPr>
            <a:xfrm>
              <a:off x="4123938" y="1994701"/>
              <a:ext cx="469900" cy="469900"/>
            </a:xfrm>
            <a:prstGeom prst="rect">
              <a:avLst/>
            </a:prstGeom>
            <a:noFill/>
            <a:ln>
              <a:noFill/>
            </a:ln>
          </p:spPr>
        </p:pic>
        <p:pic>
          <p:nvPicPr>
            <p:cNvPr id="564" name="Google Shape;564;p12"/>
            <p:cNvPicPr preferRelativeResize="0"/>
            <p:nvPr/>
          </p:nvPicPr>
          <p:blipFill rotWithShape="1">
            <a:blip r:embed="rId19">
              <a:alphaModFix/>
            </a:blip>
            <a:srcRect/>
            <a:stretch/>
          </p:blipFill>
          <p:spPr>
            <a:xfrm>
              <a:off x="8889694" y="2012992"/>
              <a:ext cx="469900" cy="469900"/>
            </a:xfrm>
            <a:prstGeom prst="rect">
              <a:avLst/>
            </a:prstGeom>
            <a:noFill/>
            <a:ln>
              <a:noFill/>
            </a:ln>
          </p:spPr>
        </p:pic>
        <p:grpSp>
          <p:nvGrpSpPr>
            <p:cNvPr id="565" name="Google Shape;565;p12"/>
            <p:cNvGrpSpPr/>
            <p:nvPr/>
          </p:nvGrpSpPr>
          <p:grpSpPr>
            <a:xfrm>
              <a:off x="1428087" y="5337246"/>
              <a:ext cx="679912" cy="679912"/>
              <a:chOff x="1428087" y="5260736"/>
              <a:chExt cx="679912" cy="679912"/>
            </a:xfrm>
          </p:grpSpPr>
          <p:pic>
            <p:nvPicPr>
              <p:cNvPr id="566" name="Google Shape;566;p12"/>
              <p:cNvPicPr preferRelativeResize="0"/>
              <p:nvPr/>
            </p:nvPicPr>
            <p:blipFill rotWithShape="1">
              <a:blip r:embed="rId20">
                <a:alphaModFix/>
              </a:blip>
              <a:srcRect/>
              <a:stretch/>
            </p:blipFill>
            <p:spPr>
              <a:xfrm>
                <a:off x="1428087" y="5260736"/>
                <a:ext cx="679912" cy="679912"/>
              </a:xfrm>
              <a:prstGeom prst="rect">
                <a:avLst/>
              </a:prstGeom>
              <a:noFill/>
              <a:ln>
                <a:noFill/>
              </a:ln>
            </p:spPr>
          </p:pic>
          <p:sp>
            <p:nvSpPr>
              <p:cNvPr id="567" name="Google Shape;567;p12"/>
              <p:cNvSpPr txBox="1"/>
              <p:nvPr/>
            </p:nvSpPr>
            <p:spPr>
              <a:xfrm>
                <a:off x="1485754" y="5431415"/>
                <a:ext cx="564578"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600" b="0" i="0" u="none" strike="noStrike" cap="none">
                    <a:solidFill>
                      <a:schemeClr val="dk1"/>
                    </a:solidFill>
                    <a:latin typeface="Arial"/>
                    <a:ea typeface="Arial"/>
                    <a:cs typeface="Arial"/>
                    <a:sym typeface="Arial"/>
                  </a:rPr>
                  <a:t>DAS</a:t>
                </a:r>
                <a:endParaRPr/>
              </a:p>
            </p:txBody>
          </p:sp>
        </p:grpSp>
        <p:grpSp>
          <p:nvGrpSpPr>
            <p:cNvPr id="568" name="Google Shape;568;p12"/>
            <p:cNvGrpSpPr/>
            <p:nvPr/>
          </p:nvGrpSpPr>
          <p:grpSpPr>
            <a:xfrm>
              <a:off x="2393185" y="5337246"/>
              <a:ext cx="679912" cy="679912"/>
              <a:chOff x="2099577" y="5293948"/>
              <a:chExt cx="679912" cy="679912"/>
            </a:xfrm>
          </p:grpSpPr>
          <p:sp>
            <p:nvSpPr>
              <p:cNvPr id="569" name="Google Shape;569;p12"/>
              <p:cNvSpPr txBox="1"/>
              <p:nvPr/>
            </p:nvSpPr>
            <p:spPr>
              <a:xfrm>
                <a:off x="2154840" y="5464627"/>
                <a:ext cx="56938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600" b="0" i="0" u="none" strike="noStrike" cap="none">
                    <a:solidFill>
                      <a:schemeClr val="dk1"/>
                    </a:solidFill>
                    <a:latin typeface="Arial"/>
                    <a:ea typeface="Arial"/>
                    <a:cs typeface="Arial"/>
                    <a:sym typeface="Arial"/>
                  </a:rPr>
                  <a:t>SAN</a:t>
                </a:r>
                <a:endParaRPr/>
              </a:p>
            </p:txBody>
          </p:sp>
          <p:pic>
            <p:nvPicPr>
              <p:cNvPr id="570" name="Google Shape;570;p12"/>
              <p:cNvPicPr preferRelativeResize="0"/>
              <p:nvPr/>
            </p:nvPicPr>
            <p:blipFill rotWithShape="1">
              <a:blip r:embed="rId20">
                <a:alphaModFix/>
              </a:blip>
              <a:srcRect/>
              <a:stretch/>
            </p:blipFill>
            <p:spPr>
              <a:xfrm>
                <a:off x="2099577" y="5293948"/>
                <a:ext cx="679912" cy="679912"/>
              </a:xfrm>
              <a:prstGeom prst="rect">
                <a:avLst/>
              </a:prstGeom>
              <a:noFill/>
              <a:ln>
                <a:noFill/>
              </a:ln>
            </p:spPr>
          </p:pic>
        </p:grpSp>
        <p:grpSp>
          <p:nvGrpSpPr>
            <p:cNvPr id="571" name="Google Shape;571;p12"/>
            <p:cNvGrpSpPr/>
            <p:nvPr/>
          </p:nvGrpSpPr>
          <p:grpSpPr>
            <a:xfrm>
              <a:off x="3358283" y="5198571"/>
              <a:ext cx="679912" cy="818587"/>
              <a:chOff x="3358283" y="5198571"/>
              <a:chExt cx="679912" cy="818587"/>
            </a:xfrm>
          </p:grpSpPr>
          <p:grpSp>
            <p:nvGrpSpPr>
              <p:cNvPr id="572" name="Google Shape;572;p12"/>
              <p:cNvGrpSpPr/>
              <p:nvPr/>
            </p:nvGrpSpPr>
            <p:grpSpPr>
              <a:xfrm>
                <a:off x="3572260" y="5198571"/>
                <a:ext cx="251959" cy="219487"/>
                <a:chOff x="3555015" y="5198571"/>
                <a:chExt cx="251959" cy="219487"/>
              </a:xfrm>
            </p:grpSpPr>
            <p:sp>
              <p:nvSpPr>
                <p:cNvPr id="573" name="Google Shape;573;p12"/>
                <p:cNvSpPr/>
                <p:nvPr/>
              </p:nvSpPr>
              <p:spPr>
                <a:xfrm>
                  <a:off x="3636926" y="5198571"/>
                  <a:ext cx="96677" cy="80812"/>
                </a:xfrm>
                <a:prstGeom prst="rect">
                  <a:avLst/>
                </a:prstGeom>
                <a:solidFill>
                  <a:srgbClr val="30435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74" name="Google Shape;574;p12"/>
                <p:cNvSpPr/>
                <p:nvPr/>
              </p:nvSpPr>
              <p:spPr>
                <a:xfrm>
                  <a:off x="3555015" y="5337246"/>
                  <a:ext cx="96677" cy="80812"/>
                </a:xfrm>
                <a:prstGeom prst="rect">
                  <a:avLst/>
                </a:prstGeom>
                <a:solidFill>
                  <a:srgbClr val="30435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75" name="Google Shape;575;p12"/>
                <p:cNvSpPr/>
                <p:nvPr/>
              </p:nvSpPr>
              <p:spPr>
                <a:xfrm>
                  <a:off x="3710297" y="5337246"/>
                  <a:ext cx="96677" cy="80812"/>
                </a:xfrm>
                <a:prstGeom prst="rect">
                  <a:avLst/>
                </a:prstGeom>
                <a:solidFill>
                  <a:srgbClr val="30435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576" name="Google Shape;576;p12"/>
                <p:cNvCxnSpPr>
                  <a:stCxn id="573" idx="2"/>
                </p:cNvCxnSpPr>
                <p:nvPr/>
              </p:nvCxnSpPr>
              <p:spPr>
                <a:xfrm flipH="1">
                  <a:off x="3684365" y="5279383"/>
                  <a:ext cx="900" cy="33300"/>
                </a:xfrm>
                <a:prstGeom prst="straightConnector1">
                  <a:avLst/>
                </a:prstGeom>
                <a:noFill/>
                <a:ln w="9525" cap="flat" cmpd="sng">
                  <a:solidFill>
                    <a:srgbClr val="304356"/>
                  </a:solidFill>
                  <a:prstDash val="solid"/>
                  <a:miter lim="800000"/>
                  <a:headEnd type="none" w="sm" len="sm"/>
                  <a:tailEnd type="none" w="sm" len="sm"/>
                </a:ln>
              </p:spPr>
            </p:cxnSp>
            <p:cxnSp>
              <p:nvCxnSpPr>
                <p:cNvPr id="577" name="Google Shape;577;p12"/>
                <p:cNvCxnSpPr/>
                <p:nvPr/>
              </p:nvCxnSpPr>
              <p:spPr>
                <a:xfrm>
                  <a:off x="3600915" y="5308002"/>
                  <a:ext cx="159544" cy="0"/>
                </a:xfrm>
                <a:prstGeom prst="straightConnector1">
                  <a:avLst/>
                </a:prstGeom>
                <a:noFill/>
                <a:ln w="9525" cap="flat" cmpd="sng">
                  <a:solidFill>
                    <a:srgbClr val="304356"/>
                  </a:solidFill>
                  <a:prstDash val="solid"/>
                  <a:miter lim="800000"/>
                  <a:headEnd type="none" w="sm" len="sm"/>
                  <a:tailEnd type="none" w="sm" len="sm"/>
                </a:ln>
              </p:spPr>
            </p:cxnSp>
            <p:cxnSp>
              <p:nvCxnSpPr>
                <p:cNvPr id="578" name="Google Shape;578;p12"/>
                <p:cNvCxnSpPr>
                  <a:stCxn id="574" idx="0"/>
                </p:cNvCxnSpPr>
                <p:nvPr/>
              </p:nvCxnSpPr>
              <p:spPr>
                <a:xfrm rot="10800000">
                  <a:off x="3603353" y="5308146"/>
                  <a:ext cx="0" cy="29100"/>
                </a:xfrm>
                <a:prstGeom prst="straightConnector1">
                  <a:avLst/>
                </a:prstGeom>
                <a:noFill/>
                <a:ln w="9525" cap="flat" cmpd="sng">
                  <a:solidFill>
                    <a:srgbClr val="304356"/>
                  </a:solidFill>
                  <a:prstDash val="solid"/>
                  <a:miter lim="800000"/>
                  <a:headEnd type="none" w="sm" len="sm"/>
                  <a:tailEnd type="none" w="sm" len="sm"/>
                </a:ln>
              </p:spPr>
            </p:cxnSp>
            <p:cxnSp>
              <p:nvCxnSpPr>
                <p:cNvPr id="579" name="Google Shape;579;p12"/>
                <p:cNvCxnSpPr>
                  <a:stCxn id="575" idx="0"/>
                </p:cNvCxnSpPr>
                <p:nvPr/>
              </p:nvCxnSpPr>
              <p:spPr>
                <a:xfrm rot="10800000">
                  <a:off x="3758035" y="5308146"/>
                  <a:ext cx="600" cy="29100"/>
                </a:xfrm>
                <a:prstGeom prst="straightConnector1">
                  <a:avLst/>
                </a:prstGeom>
                <a:noFill/>
                <a:ln w="9525" cap="flat" cmpd="sng">
                  <a:solidFill>
                    <a:srgbClr val="304356"/>
                  </a:solidFill>
                  <a:prstDash val="solid"/>
                  <a:miter lim="800000"/>
                  <a:headEnd type="none" w="sm" len="sm"/>
                  <a:tailEnd type="none" w="sm" len="sm"/>
                </a:ln>
              </p:spPr>
            </p:cxnSp>
          </p:grpSp>
          <p:grpSp>
            <p:nvGrpSpPr>
              <p:cNvPr id="580" name="Google Shape;580;p12"/>
              <p:cNvGrpSpPr/>
              <p:nvPr/>
            </p:nvGrpSpPr>
            <p:grpSpPr>
              <a:xfrm>
                <a:off x="3358283" y="5337246"/>
                <a:ext cx="679912" cy="679912"/>
                <a:chOff x="3358283" y="5337246"/>
                <a:chExt cx="679912" cy="679912"/>
              </a:xfrm>
            </p:grpSpPr>
            <p:sp>
              <p:nvSpPr>
                <p:cNvPr id="581" name="Google Shape;581;p12"/>
                <p:cNvSpPr txBox="1"/>
                <p:nvPr/>
              </p:nvSpPr>
              <p:spPr>
                <a:xfrm>
                  <a:off x="3413546" y="5507925"/>
                  <a:ext cx="56938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600" b="0" i="0" u="none" strike="noStrike" cap="none">
                      <a:solidFill>
                        <a:schemeClr val="dk1"/>
                      </a:solidFill>
                      <a:latin typeface="Arial"/>
                      <a:ea typeface="Arial"/>
                      <a:cs typeface="Arial"/>
                      <a:sym typeface="Arial"/>
                    </a:rPr>
                    <a:t>NAS</a:t>
                  </a:r>
                  <a:endParaRPr/>
                </a:p>
              </p:txBody>
            </p:sp>
            <p:pic>
              <p:nvPicPr>
                <p:cNvPr id="582" name="Google Shape;582;p12"/>
                <p:cNvPicPr preferRelativeResize="0"/>
                <p:nvPr/>
              </p:nvPicPr>
              <p:blipFill rotWithShape="1">
                <a:blip r:embed="rId20">
                  <a:alphaModFix/>
                </a:blip>
                <a:srcRect/>
                <a:stretch/>
              </p:blipFill>
              <p:spPr>
                <a:xfrm>
                  <a:off x="3358283" y="5337246"/>
                  <a:ext cx="679912" cy="679912"/>
                </a:xfrm>
                <a:prstGeom prst="rect">
                  <a:avLst/>
                </a:prstGeom>
                <a:noFill/>
                <a:ln>
                  <a:noFill/>
                </a:ln>
              </p:spPr>
            </p:pic>
          </p:grpSp>
        </p:grpSp>
      </p:grpSp>
      <p:sp>
        <p:nvSpPr>
          <p:cNvPr id="583" name="Google Shape;583;p12"/>
          <p:cNvSpPr txBox="1">
            <a:spLocks noGrp="1"/>
          </p:cNvSpPr>
          <p:nvPr>
            <p:ph type="ftr" idx="11"/>
          </p:nvPr>
        </p:nvSpPr>
        <p:spPr>
          <a:xfrm>
            <a:off x="419100" y="6356350"/>
            <a:ext cx="46167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584" name="Google Shape;58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15</a:t>
            </a:fld>
            <a:endParaRPr>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13"/>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pt-BR"/>
              <a:t>Principais lições da Seção 1</a:t>
            </a:r>
            <a:endParaRPr/>
          </a:p>
        </p:txBody>
      </p:sp>
      <p:pic>
        <p:nvPicPr>
          <p:cNvPr id="590" name="Google Shape;590;p13"/>
          <p:cNvPicPr preferRelativeResize="0"/>
          <p:nvPr/>
        </p:nvPicPr>
        <p:blipFill rotWithShape="1">
          <a:blip r:embed="rId3">
            <a:alphaModFix/>
          </a:blip>
          <a:srcRect l="4146" r="4145"/>
          <a:stretch/>
        </p:blipFill>
        <p:spPr>
          <a:xfrm>
            <a:off x="597222" y="2770357"/>
            <a:ext cx="3931314" cy="3104201"/>
          </a:xfrm>
          <a:prstGeom prst="rect">
            <a:avLst/>
          </a:prstGeom>
          <a:noFill/>
          <a:ln>
            <a:noFill/>
          </a:ln>
        </p:spPr>
      </p:pic>
      <p:sp>
        <p:nvSpPr>
          <p:cNvPr id="591" name="Google Shape;591;p13"/>
          <p:cNvSpPr txBox="1">
            <a:spLocks noGrp="1"/>
          </p:cNvSpPr>
          <p:nvPr>
            <p:ph type="body" idx="1"/>
          </p:nvPr>
        </p:nvSpPr>
        <p:spPr>
          <a:xfrm>
            <a:off x="5714474" y="894168"/>
            <a:ext cx="5767612" cy="5543099"/>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200"/>
              <a:buChar char="•"/>
            </a:pPr>
            <a:r>
              <a:rPr lang="pt-BR" sz="2200"/>
              <a:t>O termo “computação em nuvem” se refere à entrega de recursos de TI sob demanda por meio da Internet, com pagamento conforme o uso.</a:t>
            </a:r>
            <a:endParaRPr/>
          </a:p>
          <a:p>
            <a:pPr marL="228600" lvl="0" indent="-228600" algn="l" rtl="0">
              <a:lnSpc>
                <a:spcPct val="90000"/>
              </a:lnSpc>
              <a:spcBef>
                <a:spcPts val="1000"/>
              </a:spcBef>
              <a:spcAft>
                <a:spcPts val="0"/>
              </a:spcAft>
              <a:buClr>
                <a:schemeClr val="dk1"/>
              </a:buClr>
              <a:buSzPts val="2200"/>
              <a:buChar char="•"/>
            </a:pPr>
            <a:r>
              <a:rPr lang="pt-BR" sz="2200"/>
              <a:t>A computação em nuvem permite pensar em sua infraestrutura (e usá-la) como software.</a:t>
            </a:r>
            <a:endParaRPr/>
          </a:p>
          <a:p>
            <a:pPr marL="228600" lvl="0" indent="-228600" algn="l" rtl="0">
              <a:lnSpc>
                <a:spcPct val="90000"/>
              </a:lnSpc>
              <a:spcBef>
                <a:spcPts val="1000"/>
              </a:spcBef>
              <a:spcAft>
                <a:spcPts val="0"/>
              </a:spcAft>
              <a:buClr>
                <a:schemeClr val="dk1"/>
              </a:buClr>
              <a:buSzPts val="2200"/>
              <a:buChar char="•"/>
            </a:pPr>
            <a:r>
              <a:rPr lang="pt-BR" sz="2200"/>
              <a:t>Existem três modelos de serviços em nuvem: IaaS, PaaS e SaaS.</a:t>
            </a:r>
            <a:endParaRPr/>
          </a:p>
          <a:p>
            <a:pPr marL="228600" lvl="0" indent="-228600" algn="l" rtl="0">
              <a:lnSpc>
                <a:spcPct val="90000"/>
              </a:lnSpc>
              <a:spcBef>
                <a:spcPts val="1000"/>
              </a:spcBef>
              <a:spcAft>
                <a:spcPts val="0"/>
              </a:spcAft>
              <a:buClr>
                <a:schemeClr val="dk1"/>
              </a:buClr>
              <a:buSzPts val="2200"/>
              <a:buChar char="•"/>
            </a:pPr>
            <a:r>
              <a:rPr lang="pt-BR" sz="2200"/>
              <a:t>Existem três modelos de implantação em nuvem: nuvem, híbrida e no local (ou nuvem privada).</a:t>
            </a:r>
            <a:endParaRPr/>
          </a:p>
          <a:p>
            <a:pPr marL="228600" lvl="0" indent="-228600" algn="l" rtl="0">
              <a:lnSpc>
                <a:spcPct val="90000"/>
              </a:lnSpc>
              <a:spcBef>
                <a:spcPts val="1000"/>
              </a:spcBef>
              <a:spcAft>
                <a:spcPts val="0"/>
              </a:spcAft>
              <a:buClr>
                <a:schemeClr val="dk1"/>
              </a:buClr>
              <a:buSzPts val="2200"/>
              <a:buChar char="•"/>
            </a:pPr>
            <a:r>
              <a:rPr lang="pt-BR" sz="2200"/>
              <a:t>Praticamente tudo o que você pode implementar com a TI tradicional também pode implementar como um serviço de computação em nuvem da AWS.</a:t>
            </a:r>
            <a:endParaRPr/>
          </a:p>
        </p:txBody>
      </p:sp>
      <p:sp>
        <p:nvSpPr>
          <p:cNvPr id="592" name="Google Shape;592;p13"/>
          <p:cNvSpPr txBox="1">
            <a:spLocks noGrp="1"/>
          </p:cNvSpPr>
          <p:nvPr>
            <p:ph type="sldNum" idx="12"/>
          </p:nvPr>
        </p:nvSpPr>
        <p:spPr>
          <a:xfrm>
            <a:off x="423657"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pt-BR"/>
              <a:t>16</a:t>
            </a:fld>
            <a:endParaRPr/>
          </a:p>
        </p:txBody>
      </p:sp>
      <p:sp>
        <p:nvSpPr>
          <p:cNvPr id="593" name="Google Shape;593;p13"/>
          <p:cNvSpPr txBox="1">
            <a:spLocks noGrp="1"/>
          </p:cNvSpPr>
          <p:nvPr>
            <p:ph type="ftr" idx="11"/>
          </p:nvPr>
        </p:nvSpPr>
        <p:spPr>
          <a:xfrm>
            <a:off x="7246189" y="6356350"/>
            <a:ext cx="4526711"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dirty="0">
                <a:latin typeface="Arial"/>
                <a:ea typeface="Arial"/>
                <a:cs typeface="Arial"/>
                <a:sym typeface="Arial"/>
              </a:rPr>
              <a:t>1 - Pergunta</a:t>
            </a:r>
            <a:endParaRPr dirty="0"/>
          </a:p>
        </p:txBody>
      </p:sp>
      <p:sp>
        <p:nvSpPr>
          <p:cNvPr id="583" name="Google Shape;583;p12"/>
          <p:cNvSpPr txBox="1">
            <a:spLocks noGrp="1"/>
          </p:cNvSpPr>
          <p:nvPr>
            <p:ph type="ftr" idx="11"/>
          </p:nvPr>
        </p:nvSpPr>
        <p:spPr>
          <a:xfrm>
            <a:off x="419100" y="6356350"/>
            <a:ext cx="46167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584" name="Google Shape;58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17</a:t>
            </a:fld>
            <a:endParaRPr>
              <a:latin typeface="Arial"/>
              <a:ea typeface="Arial"/>
              <a:cs typeface="Arial"/>
              <a:sym typeface="Arial"/>
            </a:endParaRPr>
          </a:p>
        </p:txBody>
      </p:sp>
      <p:sp>
        <p:nvSpPr>
          <p:cNvPr id="2" name="Retângulo 1">
            <a:extLst>
              <a:ext uri="{FF2B5EF4-FFF2-40B4-BE49-F238E27FC236}">
                <a16:creationId xmlns:a16="http://schemas.microsoft.com/office/drawing/2014/main" id="{0A2A0468-3BB1-4C6D-A340-8B508287C46E}"/>
              </a:ext>
            </a:extLst>
          </p:cNvPr>
          <p:cNvSpPr/>
          <p:nvPr/>
        </p:nvSpPr>
        <p:spPr>
          <a:xfrm>
            <a:off x="1045029" y="1483733"/>
            <a:ext cx="10160000" cy="830997"/>
          </a:xfrm>
          <a:prstGeom prst="rect">
            <a:avLst/>
          </a:prstGeom>
        </p:spPr>
        <p:txBody>
          <a:bodyPr wrap="square">
            <a:spAutoFit/>
          </a:bodyPr>
          <a:lstStyle/>
          <a:p>
            <a:pPr lvl="0">
              <a:buClr>
                <a:schemeClr val="dk1"/>
              </a:buClr>
              <a:buSzPts val="1100"/>
            </a:pPr>
            <a:r>
              <a:rPr lang="pt-BR" sz="2400" dirty="0"/>
              <a:t>Qual o modelo de definição de preço que permite que os clientes da AWS paguem por recursos conforme eles forem necessário?</a:t>
            </a:r>
          </a:p>
        </p:txBody>
      </p:sp>
      <p:sp>
        <p:nvSpPr>
          <p:cNvPr id="79" name="Retângulo 78">
            <a:extLst>
              <a:ext uri="{FF2B5EF4-FFF2-40B4-BE49-F238E27FC236}">
                <a16:creationId xmlns:a16="http://schemas.microsoft.com/office/drawing/2014/main" id="{CE956511-490C-407A-AE79-1A252689E1CD}"/>
              </a:ext>
            </a:extLst>
          </p:cNvPr>
          <p:cNvSpPr/>
          <p:nvPr/>
        </p:nvSpPr>
        <p:spPr>
          <a:xfrm>
            <a:off x="1299029" y="2940723"/>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Pagar conforme a desmobilização</a:t>
            </a:r>
          </a:p>
        </p:txBody>
      </p:sp>
      <p:sp>
        <p:nvSpPr>
          <p:cNvPr id="80" name="Retângulo 79">
            <a:extLst>
              <a:ext uri="{FF2B5EF4-FFF2-40B4-BE49-F238E27FC236}">
                <a16:creationId xmlns:a16="http://schemas.microsoft.com/office/drawing/2014/main" id="{811DDBDD-E93E-45B5-A56E-9C5628FD975A}"/>
              </a:ext>
            </a:extLst>
          </p:cNvPr>
          <p:cNvSpPr/>
          <p:nvPr/>
        </p:nvSpPr>
        <p:spPr>
          <a:xfrm>
            <a:off x="1299029" y="3566716"/>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Pagar conforme a as aquisições</a:t>
            </a:r>
          </a:p>
        </p:txBody>
      </p:sp>
      <p:sp>
        <p:nvSpPr>
          <p:cNvPr id="81" name="Retângulo 80">
            <a:extLst>
              <a:ext uri="{FF2B5EF4-FFF2-40B4-BE49-F238E27FC236}">
                <a16:creationId xmlns:a16="http://schemas.microsoft.com/office/drawing/2014/main" id="{B96F9B2D-1653-44C0-A705-D36B85719682}"/>
              </a:ext>
            </a:extLst>
          </p:cNvPr>
          <p:cNvSpPr/>
          <p:nvPr/>
        </p:nvSpPr>
        <p:spPr>
          <a:xfrm>
            <a:off x="1299029" y="4192709"/>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Pagar conforme a as reservas são feitas</a:t>
            </a:r>
          </a:p>
        </p:txBody>
      </p:sp>
      <p:sp>
        <p:nvSpPr>
          <p:cNvPr id="82" name="Retângulo 81">
            <a:extLst>
              <a:ext uri="{FF2B5EF4-FFF2-40B4-BE49-F238E27FC236}">
                <a16:creationId xmlns:a16="http://schemas.microsoft.com/office/drawing/2014/main" id="{2515803C-41F3-436D-BB61-389459759969}"/>
              </a:ext>
            </a:extLst>
          </p:cNvPr>
          <p:cNvSpPr/>
          <p:nvPr/>
        </p:nvSpPr>
        <p:spPr>
          <a:xfrm>
            <a:off x="1299029" y="4818702"/>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Pagar conforme o uso</a:t>
            </a:r>
          </a:p>
        </p:txBody>
      </p:sp>
    </p:spTree>
    <p:extLst>
      <p:ext uri="{BB962C8B-B14F-4D97-AF65-F5344CB8AC3E}">
        <p14:creationId xmlns:p14="http://schemas.microsoft.com/office/powerpoint/2010/main" val="1385767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mph" presetSubtype="0" fill="hold" grpId="0" nodeType="clickEffect">
                                  <p:stCondLst>
                                    <p:cond delay="0"/>
                                  </p:stCondLst>
                                  <p:iterate type="lt">
                                    <p:tmPct val="10000"/>
                                  </p:iterate>
                                  <p:childTnLst>
                                    <p:animClr clrSpc="rgb" dir="cw">
                                      <p:cBhvr override="childStyle">
                                        <p:cTn id="6" dur="500" fill="hold"/>
                                        <p:tgtEl>
                                          <p:spTgt spid="82"/>
                                        </p:tgtEl>
                                        <p:attrNameLst>
                                          <p:attrName>style.color</p:attrName>
                                        </p:attrNameLst>
                                      </p:cBhvr>
                                      <p:to>
                                        <a:srgbClr val="FF0909"/>
                                      </p:to>
                                    </p:animClr>
                                    <p:animClr clrSpc="rgb" dir="cw">
                                      <p:cBhvr>
                                        <p:cTn id="7" dur="500" fill="hold"/>
                                        <p:tgtEl>
                                          <p:spTgt spid="82"/>
                                        </p:tgtEl>
                                        <p:attrNameLst>
                                          <p:attrName>fillcolor</p:attrName>
                                        </p:attrNameLst>
                                      </p:cBhvr>
                                      <p:to>
                                        <a:srgbClr val="FF0909"/>
                                      </p:to>
                                    </p:animClr>
                                    <p:set>
                                      <p:cBhvr>
                                        <p:cTn id="8" dur="500" fill="hold"/>
                                        <p:tgtEl>
                                          <p:spTgt spid="82"/>
                                        </p:tgtEl>
                                        <p:attrNameLst>
                                          <p:attrName>fill.type</p:attrName>
                                        </p:attrNameLst>
                                      </p:cBhvr>
                                      <p:to>
                                        <p:strVal val="solid"/>
                                      </p:to>
                                    </p:set>
                                    <p:anim to="1.5" calcmode="lin" valueType="num">
                                      <p:cBhvr override="childStyle">
                                        <p:cTn id="9" dur="500" fill="hold"/>
                                        <p:tgtEl>
                                          <p:spTgt spid="8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dirty="0"/>
              <a:t>2</a:t>
            </a:r>
            <a:r>
              <a:rPr lang="pt-BR" sz="3600" dirty="0">
                <a:latin typeface="Arial"/>
                <a:ea typeface="Arial"/>
                <a:cs typeface="Arial"/>
                <a:sym typeface="Arial"/>
              </a:rPr>
              <a:t> - Pergunta</a:t>
            </a:r>
            <a:endParaRPr dirty="0"/>
          </a:p>
        </p:txBody>
      </p:sp>
      <p:sp>
        <p:nvSpPr>
          <p:cNvPr id="583" name="Google Shape;583;p12"/>
          <p:cNvSpPr txBox="1">
            <a:spLocks noGrp="1"/>
          </p:cNvSpPr>
          <p:nvPr>
            <p:ph type="ftr" idx="11"/>
          </p:nvPr>
        </p:nvSpPr>
        <p:spPr>
          <a:xfrm>
            <a:off x="419100" y="6356350"/>
            <a:ext cx="46167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584" name="Google Shape;58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18</a:t>
            </a:fld>
            <a:endParaRPr>
              <a:latin typeface="Arial"/>
              <a:ea typeface="Arial"/>
              <a:cs typeface="Arial"/>
              <a:sym typeface="Arial"/>
            </a:endParaRPr>
          </a:p>
        </p:txBody>
      </p:sp>
      <p:sp>
        <p:nvSpPr>
          <p:cNvPr id="2" name="Retângulo 1">
            <a:extLst>
              <a:ext uri="{FF2B5EF4-FFF2-40B4-BE49-F238E27FC236}">
                <a16:creationId xmlns:a16="http://schemas.microsoft.com/office/drawing/2014/main" id="{0A2A0468-3BB1-4C6D-A340-8B508287C46E}"/>
              </a:ext>
            </a:extLst>
          </p:cNvPr>
          <p:cNvSpPr/>
          <p:nvPr/>
        </p:nvSpPr>
        <p:spPr>
          <a:xfrm>
            <a:off x="1045029" y="1483733"/>
            <a:ext cx="10160000" cy="461665"/>
          </a:xfrm>
          <a:prstGeom prst="rect">
            <a:avLst/>
          </a:prstGeom>
        </p:spPr>
        <p:txBody>
          <a:bodyPr wrap="square">
            <a:spAutoFit/>
          </a:bodyPr>
          <a:lstStyle/>
          <a:p>
            <a:pPr lvl="0">
              <a:buClr>
                <a:schemeClr val="dk1"/>
              </a:buClr>
              <a:buSzPts val="1100"/>
            </a:pPr>
            <a:r>
              <a:rPr lang="pt-BR" sz="2400" dirty="0"/>
              <a:t>Qual delas </a:t>
            </a:r>
            <a:r>
              <a:rPr lang="pt-BR" sz="2400" dirty="0">
                <a:solidFill>
                  <a:srgbClr val="FF0000"/>
                </a:solidFill>
              </a:rPr>
              <a:t>NÃO</a:t>
            </a:r>
            <a:r>
              <a:rPr lang="pt-BR" sz="2400" dirty="0"/>
              <a:t> é um modelo de implantação em nuvem?</a:t>
            </a:r>
          </a:p>
        </p:txBody>
      </p:sp>
      <p:sp>
        <p:nvSpPr>
          <p:cNvPr id="79" name="Retângulo 78">
            <a:extLst>
              <a:ext uri="{FF2B5EF4-FFF2-40B4-BE49-F238E27FC236}">
                <a16:creationId xmlns:a16="http://schemas.microsoft.com/office/drawing/2014/main" id="{CE956511-490C-407A-AE79-1A252689E1CD}"/>
              </a:ext>
            </a:extLst>
          </p:cNvPr>
          <p:cNvSpPr/>
          <p:nvPr/>
        </p:nvSpPr>
        <p:spPr>
          <a:xfrm>
            <a:off x="1299029" y="2940723"/>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Software como um serviço</a:t>
            </a:r>
          </a:p>
        </p:txBody>
      </p:sp>
      <p:sp>
        <p:nvSpPr>
          <p:cNvPr id="80" name="Retângulo 79">
            <a:extLst>
              <a:ext uri="{FF2B5EF4-FFF2-40B4-BE49-F238E27FC236}">
                <a16:creationId xmlns:a16="http://schemas.microsoft.com/office/drawing/2014/main" id="{811DDBDD-E93E-45B5-A56E-9C5628FD975A}"/>
              </a:ext>
            </a:extLst>
          </p:cNvPr>
          <p:cNvSpPr/>
          <p:nvPr/>
        </p:nvSpPr>
        <p:spPr>
          <a:xfrm>
            <a:off x="1299029" y="3566716"/>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Infraestrutura como um serviço</a:t>
            </a:r>
          </a:p>
        </p:txBody>
      </p:sp>
      <p:sp>
        <p:nvSpPr>
          <p:cNvPr id="81" name="Retângulo 80">
            <a:extLst>
              <a:ext uri="{FF2B5EF4-FFF2-40B4-BE49-F238E27FC236}">
                <a16:creationId xmlns:a16="http://schemas.microsoft.com/office/drawing/2014/main" id="{B96F9B2D-1653-44C0-A705-D36B85719682}"/>
              </a:ext>
            </a:extLst>
          </p:cNvPr>
          <p:cNvSpPr/>
          <p:nvPr/>
        </p:nvSpPr>
        <p:spPr>
          <a:xfrm>
            <a:off x="1299029" y="4812864"/>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Plataforma como um serviço</a:t>
            </a:r>
          </a:p>
        </p:txBody>
      </p:sp>
      <p:sp>
        <p:nvSpPr>
          <p:cNvPr id="82" name="Retângulo 81">
            <a:extLst>
              <a:ext uri="{FF2B5EF4-FFF2-40B4-BE49-F238E27FC236}">
                <a16:creationId xmlns:a16="http://schemas.microsoft.com/office/drawing/2014/main" id="{2515803C-41F3-436D-BB61-389459759969}"/>
              </a:ext>
            </a:extLst>
          </p:cNvPr>
          <p:cNvSpPr/>
          <p:nvPr/>
        </p:nvSpPr>
        <p:spPr>
          <a:xfrm>
            <a:off x="1299029" y="4192709"/>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Administração do sistema como um serviço</a:t>
            </a:r>
          </a:p>
        </p:txBody>
      </p:sp>
    </p:spTree>
    <p:extLst>
      <p:ext uri="{BB962C8B-B14F-4D97-AF65-F5344CB8AC3E}">
        <p14:creationId xmlns:p14="http://schemas.microsoft.com/office/powerpoint/2010/main" val="667767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mph" presetSubtype="0" fill="hold" grpId="0" nodeType="clickEffect">
                                  <p:stCondLst>
                                    <p:cond delay="0"/>
                                  </p:stCondLst>
                                  <p:iterate type="lt">
                                    <p:tmPct val="10000"/>
                                  </p:iterate>
                                  <p:childTnLst>
                                    <p:animClr clrSpc="rgb" dir="cw">
                                      <p:cBhvr override="childStyle">
                                        <p:cTn id="6" dur="500" fill="hold"/>
                                        <p:tgtEl>
                                          <p:spTgt spid="82"/>
                                        </p:tgtEl>
                                        <p:attrNameLst>
                                          <p:attrName>style.color</p:attrName>
                                        </p:attrNameLst>
                                      </p:cBhvr>
                                      <p:to>
                                        <a:srgbClr val="FF0909"/>
                                      </p:to>
                                    </p:animClr>
                                    <p:animClr clrSpc="rgb" dir="cw">
                                      <p:cBhvr>
                                        <p:cTn id="7" dur="500" fill="hold"/>
                                        <p:tgtEl>
                                          <p:spTgt spid="82"/>
                                        </p:tgtEl>
                                        <p:attrNameLst>
                                          <p:attrName>fillcolor</p:attrName>
                                        </p:attrNameLst>
                                      </p:cBhvr>
                                      <p:to>
                                        <a:srgbClr val="FF0909"/>
                                      </p:to>
                                    </p:animClr>
                                    <p:set>
                                      <p:cBhvr>
                                        <p:cTn id="8" dur="500" fill="hold"/>
                                        <p:tgtEl>
                                          <p:spTgt spid="82"/>
                                        </p:tgtEl>
                                        <p:attrNameLst>
                                          <p:attrName>fill.type</p:attrName>
                                        </p:attrNameLst>
                                      </p:cBhvr>
                                      <p:to>
                                        <p:strVal val="solid"/>
                                      </p:to>
                                    </p:set>
                                    <p:anim to="1.5" calcmode="lin" valueType="num">
                                      <p:cBhvr override="childStyle">
                                        <p:cTn id="9" dur="500" fill="hold"/>
                                        <p:tgtEl>
                                          <p:spTgt spid="8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dirty="0"/>
              <a:t>3 - </a:t>
            </a:r>
            <a:r>
              <a:rPr lang="pt-BR" sz="3600" dirty="0">
                <a:latin typeface="Arial"/>
                <a:ea typeface="Arial"/>
                <a:cs typeface="Arial"/>
                <a:sym typeface="Arial"/>
              </a:rPr>
              <a:t>Pergunta</a:t>
            </a:r>
            <a:endParaRPr dirty="0"/>
          </a:p>
        </p:txBody>
      </p:sp>
      <p:sp>
        <p:nvSpPr>
          <p:cNvPr id="583" name="Google Shape;583;p12"/>
          <p:cNvSpPr txBox="1">
            <a:spLocks noGrp="1"/>
          </p:cNvSpPr>
          <p:nvPr>
            <p:ph type="ftr" idx="11"/>
          </p:nvPr>
        </p:nvSpPr>
        <p:spPr>
          <a:xfrm>
            <a:off x="419100" y="6356350"/>
            <a:ext cx="46167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584" name="Google Shape;58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19</a:t>
            </a:fld>
            <a:endParaRPr>
              <a:latin typeface="Arial"/>
              <a:ea typeface="Arial"/>
              <a:cs typeface="Arial"/>
              <a:sym typeface="Arial"/>
            </a:endParaRPr>
          </a:p>
        </p:txBody>
      </p:sp>
      <p:sp>
        <p:nvSpPr>
          <p:cNvPr id="2" name="Retângulo 1">
            <a:extLst>
              <a:ext uri="{FF2B5EF4-FFF2-40B4-BE49-F238E27FC236}">
                <a16:creationId xmlns:a16="http://schemas.microsoft.com/office/drawing/2014/main" id="{0A2A0468-3BB1-4C6D-A340-8B508287C46E}"/>
              </a:ext>
            </a:extLst>
          </p:cNvPr>
          <p:cNvSpPr/>
          <p:nvPr/>
        </p:nvSpPr>
        <p:spPr>
          <a:xfrm>
            <a:off x="1045029" y="1483733"/>
            <a:ext cx="10160000" cy="1200329"/>
          </a:xfrm>
          <a:prstGeom prst="rect">
            <a:avLst/>
          </a:prstGeom>
        </p:spPr>
        <p:txBody>
          <a:bodyPr wrap="square">
            <a:spAutoFit/>
          </a:bodyPr>
          <a:lstStyle/>
          <a:p>
            <a:pPr lvl="0">
              <a:buClr>
                <a:schemeClr val="dk1"/>
              </a:buClr>
              <a:buSzPts val="1100"/>
            </a:pPr>
            <a:r>
              <a:rPr lang="pt-BR" sz="2400" dirty="0"/>
              <a:t>Verdadeiro ou Falso: a propriedade e a manutenção do hardware conectado à rede necessário para serviço de aplicativo são da AWS. Você provisionada e usa o que precisa.</a:t>
            </a:r>
          </a:p>
        </p:txBody>
      </p:sp>
      <p:sp>
        <p:nvSpPr>
          <p:cNvPr id="81" name="Retângulo 80">
            <a:extLst>
              <a:ext uri="{FF2B5EF4-FFF2-40B4-BE49-F238E27FC236}">
                <a16:creationId xmlns:a16="http://schemas.microsoft.com/office/drawing/2014/main" id="{B96F9B2D-1653-44C0-A705-D36B85719682}"/>
              </a:ext>
            </a:extLst>
          </p:cNvPr>
          <p:cNvSpPr/>
          <p:nvPr/>
        </p:nvSpPr>
        <p:spPr>
          <a:xfrm>
            <a:off x="1045029" y="4049155"/>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Falso</a:t>
            </a:r>
          </a:p>
        </p:txBody>
      </p:sp>
      <p:sp>
        <p:nvSpPr>
          <p:cNvPr id="82" name="Retângulo 81">
            <a:extLst>
              <a:ext uri="{FF2B5EF4-FFF2-40B4-BE49-F238E27FC236}">
                <a16:creationId xmlns:a16="http://schemas.microsoft.com/office/drawing/2014/main" id="{2515803C-41F3-436D-BB61-389459759969}"/>
              </a:ext>
            </a:extLst>
          </p:cNvPr>
          <p:cNvSpPr/>
          <p:nvPr/>
        </p:nvSpPr>
        <p:spPr>
          <a:xfrm>
            <a:off x="1045029" y="3429000"/>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Verdadeiro</a:t>
            </a:r>
          </a:p>
        </p:txBody>
      </p:sp>
    </p:spTree>
    <p:extLst>
      <p:ext uri="{BB962C8B-B14F-4D97-AF65-F5344CB8AC3E}">
        <p14:creationId xmlns:p14="http://schemas.microsoft.com/office/powerpoint/2010/main" val="96655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mph" presetSubtype="0" fill="hold" grpId="0" nodeType="clickEffect">
                                  <p:stCondLst>
                                    <p:cond delay="0"/>
                                  </p:stCondLst>
                                  <p:iterate type="lt">
                                    <p:tmPct val="10000"/>
                                  </p:iterate>
                                  <p:childTnLst>
                                    <p:animClr clrSpc="rgb" dir="cw">
                                      <p:cBhvr override="childStyle">
                                        <p:cTn id="6" dur="500" fill="hold"/>
                                        <p:tgtEl>
                                          <p:spTgt spid="82"/>
                                        </p:tgtEl>
                                        <p:attrNameLst>
                                          <p:attrName>style.color</p:attrName>
                                        </p:attrNameLst>
                                      </p:cBhvr>
                                      <p:to>
                                        <a:srgbClr val="FF0909"/>
                                      </p:to>
                                    </p:animClr>
                                    <p:animClr clrSpc="rgb" dir="cw">
                                      <p:cBhvr>
                                        <p:cTn id="7" dur="500" fill="hold"/>
                                        <p:tgtEl>
                                          <p:spTgt spid="82"/>
                                        </p:tgtEl>
                                        <p:attrNameLst>
                                          <p:attrName>fillcolor</p:attrName>
                                        </p:attrNameLst>
                                      </p:cBhvr>
                                      <p:to>
                                        <a:srgbClr val="FF0909"/>
                                      </p:to>
                                    </p:animClr>
                                    <p:set>
                                      <p:cBhvr>
                                        <p:cTn id="8" dur="500" fill="hold"/>
                                        <p:tgtEl>
                                          <p:spTgt spid="82"/>
                                        </p:tgtEl>
                                        <p:attrNameLst>
                                          <p:attrName>fill.type</p:attrName>
                                        </p:attrNameLst>
                                      </p:cBhvr>
                                      <p:to>
                                        <p:strVal val="solid"/>
                                      </p:to>
                                    </p:set>
                                    <p:anim to="1.5" calcmode="lin" valueType="num">
                                      <p:cBhvr override="childStyle">
                                        <p:cTn id="9" dur="500" fill="hold"/>
                                        <p:tgtEl>
                                          <p:spTgt spid="8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Visão geral do módulo</a:t>
            </a:r>
            <a:endParaRPr/>
          </a:p>
        </p:txBody>
      </p:sp>
      <p:sp>
        <p:nvSpPr>
          <p:cNvPr id="412" name="Google Shape;412;p2"/>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pt-BR" b="1"/>
              <a:t>Tópicos</a:t>
            </a:r>
            <a:endParaRPr/>
          </a:p>
          <a:p>
            <a:pPr marL="228600" lvl="0" indent="-228600" algn="l" rtl="0">
              <a:lnSpc>
                <a:spcPct val="90000"/>
              </a:lnSpc>
              <a:spcBef>
                <a:spcPts val="1000"/>
              </a:spcBef>
              <a:spcAft>
                <a:spcPts val="0"/>
              </a:spcAft>
              <a:buClr>
                <a:schemeClr val="dk1"/>
              </a:buClr>
              <a:buSzPts val="2800"/>
              <a:buChar char="•"/>
            </a:pPr>
            <a:r>
              <a:rPr lang="pt-BR"/>
              <a:t>Introdução à computação em nuvem</a:t>
            </a:r>
            <a:endParaRPr/>
          </a:p>
          <a:p>
            <a:pPr marL="228600" lvl="0" indent="-228600" algn="l" rtl="0">
              <a:lnSpc>
                <a:spcPct val="90000"/>
              </a:lnSpc>
              <a:spcBef>
                <a:spcPts val="1000"/>
              </a:spcBef>
              <a:spcAft>
                <a:spcPts val="0"/>
              </a:spcAft>
              <a:buClr>
                <a:schemeClr val="dk1"/>
              </a:buClr>
              <a:buSzPts val="2800"/>
              <a:buChar char="•"/>
            </a:pPr>
            <a:r>
              <a:rPr lang="pt-BR"/>
              <a:t>Vantagens da computação em nuvem</a:t>
            </a:r>
            <a:endParaRPr/>
          </a:p>
          <a:p>
            <a:pPr marL="228600" lvl="0" indent="-228600" algn="l" rtl="0">
              <a:lnSpc>
                <a:spcPct val="90000"/>
              </a:lnSpc>
              <a:spcBef>
                <a:spcPts val="1000"/>
              </a:spcBef>
              <a:spcAft>
                <a:spcPts val="0"/>
              </a:spcAft>
              <a:buClr>
                <a:schemeClr val="dk1"/>
              </a:buClr>
              <a:buSzPts val="2800"/>
              <a:buChar char="•"/>
            </a:pPr>
            <a:r>
              <a:rPr lang="pt-BR"/>
              <a:t>Introdução à Amazon Web Services (AWS)</a:t>
            </a:r>
            <a:endParaRPr/>
          </a:p>
          <a:p>
            <a:pPr marL="228600" lvl="0" indent="-228600" algn="l" rtl="0">
              <a:lnSpc>
                <a:spcPct val="90000"/>
              </a:lnSpc>
              <a:spcBef>
                <a:spcPts val="1000"/>
              </a:spcBef>
              <a:spcAft>
                <a:spcPts val="0"/>
              </a:spcAft>
              <a:buClr>
                <a:schemeClr val="dk1"/>
              </a:buClr>
              <a:buSzPts val="2800"/>
              <a:buChar char="•"/>
            </a:pPr>
            <a:r>
              <a:rPr lang="pt-BR"/>
              <a:t>AWS Cloud Adoption Framework (AWS CAF)</a:t>
            </a:r>
            <a:endParaRPr/>
          </a:p>
          <a:p>
            <a:pPr marL="228600" lvl="0" indent="-50800" algn="l" rtl="0">
              <a:lnSpc>
                <a:spcPct val="90000"/>
              </a:lnSpc>
              <a:spcBef>
                <a:spcPts val="1000"/>
              </a:spcBef>
              <a:spcAft>
                <a:spcPts val="0"/>
              </a:spcAft>
              <a:buClr>
                <a:schemeClr val="dk1"/>
              </a:buClr>
              <a:buSzPts val="2800"/>
              <a:buNone/>
            </a:pPr>
            <a:endParaRPr/>
          </a:p>
        </p:txBody>
      </p:sp>
      <p:grpSp>
        <p:nvGrpSpPr>
          <p:cNvPr id="413" name="Google Shape;413;p2"/>
          <p:cNvGrpSpPr/>
          <p:nvPr/>
        </p:nvGrpSpPr>
        <p:grpSpPr>
          <a:xfrm>
            <a:off x="419100" y="4924413"/>
            <a:ext cx="2832953" cy="532323"/>
            <a:chOff x="4188879" y="4810544"/>
            <a:chExt cx="2832953" cy="532323"/>
          </a:xfrm>
        </p:grpSpPr>
        <p:sp>
          <p:nvSpPr>
            <p:cNvPr id="414" name="Google Shape;414;p2"/>
            <p:cNvSpPr txBox="1"/>
            <p:nvPr/>
          </p:nvSpPr>
          <p:spPr>
            <a:xfrm>
              <a:off x="4721202" y="4892040"/>
              <a:ext cx="230063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000" b="1" i="0" u="none" strike="noStrike" cap="none">
                  <a:solidFill>
                    <a:schemeClr val="dk1"/>
                  </a:solidFill>
                  <a:latin typeface="Arial"/>
                  <a:ea typeface="Arial"/>
                  <a:cs typeface="Arial"/>
                  <a:sym typeface="Arial"/>
                </a:rPr>
                <a:t>Teste de conhecimento</a:t>
              </a:r>
              <a:endParaRPr/>
            </a:p>
          </p:txBody>
        </p:sp>
        <p:pic>
          <p:nvPicPr>
            <p:cNvPr id="415" name="Google Shape;415;p2"/>
            <p:cNvPicPr preferRelativeResize="0"/>
            <p:nvPr/>
          </p:nvPicPr>
          <p:blipFill rotWithShape="1">
            <a:blip r:embed="rId3">
              <a:alphaModFix/>
            </a:blip>
            <a:srcRect/>
            <a:stretch/>
          </p:blipFill>
          <p:spPr>
            <a:xfrm>
              <a:off x="4188879" y="4810544"/>
              <a:ext cx="532323" cy="532323"/>
            </a:xfrm>
            <a:prstGeom prst="rect">
              <a:avLst/>
            </a:prstGeom>
            <a:noFill/>
            <a:ln>
              <a:noFill/>
            </a:ln>
          </p:spPr>
        </p:pic>
      </p:grpSp>
      <p:sp>
        <p:nvSpPr>
          <p:cNvPr id="416" name="Google Shape;416;p2"/>
          <p:cNvSpPr txBox="1">
            <a:spLocks noGrp="1"/>
          </p:cNvSpPr>
          <p:nvPr>
            <p:ph type="ftr" idx="11"/>
          </p:nvPr>
        </p:nvSpPr>
        <p:spPr>
          <a:xfrm>
            <a:off x="419100" y="6356350"/>
            <a:ext cx="4570911"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17" name="Google Shape;417;p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dirty="0"/>
              <a:t>4 - </a:t>
            </a:r>
            <a:r>
              <a:rPr lang="pt-BR" sz="3600" dirty="0">
                <a:latin typeface="Arial"/>
                <a:ea typeface="Arial"/>
                <a:cs typeface="Arial"/>
                <a:sym typeface="Arial"/>
              </a:rPr>
              <a:t>Pergunta</a:t>
            </a:r>
            <a:endParaRPr dirty="0"/>
          </a:p>
        </p:txBody>
      </p:sp>
      <p:sp>
        <p:nvSpPr>
          <p:cNvPr id="583" name="Google Shape;583;p12"/>
          <p:cNvSpPr txBox="1">
            <a:spLocks noGrp="1"/>
          </p:cNvSpPr>
          <p:nvPr>
            <p:ph type="ftr" idx="11"/>
          </p:nvPr>
        </p:nvSpPr>
        <p:spPr>
          <a:xfrm>
            <a:off x="419100" y="6356350"/>
            <a:ext cx="46167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584" name="Google Shape;58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20</a:t>
            </a:fld>
            <a:endParaRPr>
              <a:latin typeface="Arial"/>
              <a:ea typeface="Arial"/>
              <a:cs typeface="Arial"/>
              <a:sym typeface="Arial"/>
            </a:endParaRPr>
          </a:p>
        </p:txBody>
      </p:sp>
      <p:sp>
        <p:nvSpPr>
          <p:cNvPr id="2" name="Retângulo 1">
            <a:extLst>
              <a:ext uri="{FF2B5EF4-FFF2-40B4-BE49-F238E27FC236}">
                <a16:creationId xmlns:a16="http://schemas.microsoft.com/office/drawing/2014/main" id="{0A2A0468-3BB1-4C6D-A340-8B508287C46E}"/>
              </a:ext>
            </a:extLst>
          </p:cNvPr>
          <p:cNvSpPr/>
          <p:nvPr/>
        </p:nvSpPr>
        <p:spPr>
          <a:xfrm>
            <a:off x="1045029" y="1483733"/>
            <a:ext cx="10160000" cy="461665"/>
          </a:xfrm>
          <a:prstGeom prst="rect">
            <a:avLst/>
          </a:prstGeom>
        </p:spPr>
        <p:txBody>
          <a:bodyPr wrap="square">
            <a:spAutoFit/>
          </a:bodyPr>
          <a:lstStyle/>
          <a:p>
            <a:pPr lvl="0">
              <a:buClr>
                <a:schemeClr val="dk1"/>
              </a:buClr>
              <a:buSzPts val="1100"/>
            </a:pPr>
            <a:r>
              <a:rPr lang="pt-BR" sz="2400" dirty="0"/>
              <a:t>Quais são os quatro planos de suporte oferecidos pela AWS </a:t>
            </a:r>
            <a:r>
              <a:rPr lang="pt-BR" sz="2400" dirty="0" err="1"/>
              <a:t>Support</a:t>
            </a:r>
            <a:r>
              <a:rPr lang="pt-BR" sz="2400" dirty="0"/>
              <a:t>?</a:t>
            </a:r>
          </a:p>
        </p:txBody>
      </p:sp>
      <p:sp>
        <p:nvSpPr>
          <p:cNvPr id="79" name="Retângulo 78">
            <a:extLst>
              <a:ext uri="{FF2B5EF4-FFF2-40B4-BE49-F238E27FC236}">
                <a16:creationId xmlns:a16="http://schemas.microsoft.com/office/drawing/2014/main" id="{CE956511-490C-407A-AE79-1A252689E1CD}"/>
              </a:ext>
            </a:extLst>
          </p:cNvPr>
          <p:cNvSpPr/>
          <p:nvPr/>
        </p:nvSpPr>
        <p:spPr>
          <a:xfrm>
            <a:off x="1045029" y="4344841"/>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Todos o suporte é gratuito</a:t>
            </a:r>
          </a:p>
        </p:txBody>
      </p:sp>
      <p:sp>
        <p:nvSpPr>
          <p:cNvPr id="80" name="Retângulo 79">
            <a:extLst>
              <a:ext uri="{FF2B5EF4-FFF2-40B4-BE49-F238E27FC236}">
                <a16:creationId xmlns:a16="http://schemas.microsoft.com/office/drawing/2014/main" id="{811DDBDD-E93E-45B5-A56E-9C5628FD975A}"/>
              </a:ext>
            </a:extLst>
          </p:cNvPr>
          <p:cNvSpPr/>
          <p:nvPr/>
        </p:nvSpPr>
        <p:spPr>
          <a:xfrm>
            <a:off x="1045029" y="3011271"/>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Basic, Startup, Business, Enterprise</a:t>
            </a:r>
          </a:p>
        </p:txBody>
      </p:sp>
      <p:sp>
        <p:nvSpPr>
          <p:cNvPr id="81" name="Retângulo 80">
            <a:extLst>
              <a:ext uri="{FF2B5EF4-FFF2-40B4-BE49-F238E27FC236}">
                <a16:creationId xmlns:a16="http://schemas.microsoft.com/office/drawing/2014/main" id="{B96F9B2D-1653-44C0-A705-D36B85719682}"/>
              </a:ext>
            </a:extLst>
          </p:cNvPr>
          <p:cNvSpPr/>
          <p:nvPr/>
        </p:nvSpPr>
        <p:spPr>
          <a:xfrm>
            <a:off x="1045029" y="3689209"/>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err="1"/>
              <a:t>Free</a:t>
            </a:r>
            <a:r>
              <a:rPr lang="pt-BR" sz="2400" dirty="0"/>
              <a:t>, Bronze, Silver, Gold</a:t>
            </a:r>
          </a:p>
        </p:txBody>
      </p:sp>
      <p:sp>
        <p:nvSpPr>
          <p:cNvPr id="82" name="Retângulo 81">
            <a:extLst>
              <a:ext uri="{FF2B5EF4-FFF2-40B4-BE49-F238E27FC236}">
                <a16:creationId xmlns:a16="http://schemas.microsoft.com/office/drawing/2014/main" id="{2515803C-41F3-436D-BB61-389459759969}"/>
              </a:ext>
            </a:extLst>
          </p:cNvPr>
          <p:cNvSpPr/>
          <p:nvPr/>
        </p:nvSpPr>
        <p:spPr>
          <a:xfrm>
            <a:off x="1045029" y="2359054"/>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Basic, </a:t>
            </a:r>
            <a:r>
              <a:rPr lang="pt-BR" sz="2400" dirty="0" err="1"/>
              <a:t>Developer</a:t>
            </a:r>
            <a:r>
              <a:rPr lang="pt-BR" sz="2400" dirty="0"/>
              <a:t>, Business, Enterprise</a:t>
            </a:r>
          </a:p>
        </p:txBody>
      </p:sp>
    </p:spTree>
    <p:extLst>
      <p:ext uri="{BB962C8B-B14F-4D97-AF65-F5344CB8AC3E}">
        <p14:creationId xmlns:p14="http://schemas.microsoft.com/office/powerpoint/2010/main" val="746051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mph" presetSubtype="0" fill="hold" grpId="0" nodeType="clickEffect">
                                  <p:stCondLst>
                                    <p:cond delay="0"/>
                                  </p:stCondLst>
                                  <p:iterate type="lt">
                                    <p:tmPct val="10000"/>
                                  </p:iterate>
                                  <p:childTnLst>
                                    <p:animClr clrSpc="rgb" dir="cw">
                                      <p:cBhvr override="childStyle">
                                        <p:cTn id="6" dur="500" fill="hold"/>
                                        <p:tgtEl>
                                          <p:spTgt spid="82"/>
                                        </p:tgtEl>
                                        <p:attrNameLst>
                                          <p:attrName>style.color</p:attrName>
                                        </p:attrNameLst>
                                      </p:cBhvr>
                                      <p:to>
                                        <a:srgbClr val="FF0909"/>
                                      </p:to>
                                    </p:animClr>
                                    <p:animClr clrSpc="rgb" dir="cw">
                                      <p:cBhvr>
                                        <p:cTn id="7" dur="500" fill="hold"/>
                                        <p:tgtEl>
                                          <p:spTgt spid="82"/>
                                        </p:tgtEl>
                                        <p:attrNameLst>
                                          <p:attrName>fillcolor</p:attrName>
                                        </p:attrNameLst>
                                      </p:cBhvr>
                                      <p:to>
                                        <a:srgbClr val="FF0909"/>
                                      </p:to>
                                    </p:animClr>
                                    <p:set>
                                      <p:cBhvr>
                                        <p:cTn id="8" dur="500" fill="hold"/>
                                        <p:tgtEl>
                                          <p:spTgt spid="82"/>
                                        </p:tgtEl>
                                        <p:attrNameLst>
                                          <p:attrName>fill.type</p:attrName>
                                        </p:attrNameLst>
                                      </p:cBhvr>
                                      <p:to>
                                        <p:strVal val="solid"/>
                                      </p:to>
                                    </p:set>
                                    <p:anim to="1.5" calcmode="lin" valueType="num">
                                      <p:cBhvr override="childStyle">
                                        <p:cTn id="9" dur="500" fill="hold"/>
                                        <p:tgtEl>
                                          <p:spTgt spid="8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dirty="0"/>
              <a:t>5 - </a:t>
            </a:r>
            <a:r>
              <a:rPr lang="pt-BR" sz="3600" dirty="0">
                <a:latin typeface="Arial"/>
                <a:ea typeface="Arial"/>
                <a:cs typeface="Arial"/>
                <a:sym typeface="Arial"/>
              </a:rPr>
              <a:t>Pergunta</a:t>
            </a:r>
            <a:endParaRPr dirty="0"/>
          </a:p>
        </p:txBody>
      </p:sp>
      <p:sp>
        <p:nvSpPr>
          <p:cNvPr id="583" name="Google Shape;583;p12"/>
          <p:cNvSpPr txBox="1">
            <a:spLocks noGrp="1"/>
          </p:cNvSpPr>
          <p:nvPr>
            <p:ph type="ftr" idx="11"/>
          </p:nvPr>
        </p:nvSpPr>
        <p:spPr>
          <a:xfrm>
            <a:off x="419100" y="6356350"/>
            <a:ext cx="46167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584" name="Google Shape;58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21</a:t>
            </a:fld>
            <a:endParaRPr>
              <a:latin typeface="Arial"/>
              <a:ea typeface="Arial"/>
              <a:cs typeface="Arial"/>
              <a:sym typeface="Arial"/>
            </a:endParaRPr>
          </a:p>
        </p:txBody>
      </p:sp>
      <p:sp>
        <p:nvSpPr>
          <p:cNvPr id="2" name="Retângulo 1">
            <a:extLst>
              <a:ext uri="{FF2B5EF4-FFF2-40B4-BE49-F238E27FC236}">
                <a16:creationId xmlns:a16="http://schemas.microsoft.com/office/drawing/2014/main" id="{0A2A0468-3BB1-4C6D-A340-8B508287C46E}"/>
              </a:ext>
            </a:extLst>
          </p:cNvPr>
          <p:cNvSpPr/>
          <p:nvPr/>
        </p:nvSpPr>
        <p:spPr>
          <a:xfrm>
            <a:off x="1045029" y="1483733"/>
            <a:ext cx="10160000" cy="830997"/>
          </a:xfrm>
          <a:prstGeom prst="rect">
            <a:avLst/>
          </a:prstGeom>
        </p:spPr>
        <p:txBody>
          <a:bodyPr wrap="square">
            <a:spAutoFit/>
          </a:bodyPr>
          <a:lstStyle/>
          <a:p>
            <a:pPr lvl="0">
              <a:buClr>
                <a:schemeClr val="dk1"/>
              </a:buClr>
              <a:buSzPts val="1100"/>
            </a:pPr>
            <a:r>
              <a:rPr lang="pt-BR" sz="2400" dirty="0"/>
              <a:t>Verdadeiro ou Falso: Os serviços ilimitados estão disponíveis com o nível gratuito da AWS. </a:t>
            </a:r>
          </a:p>
        </p:txBody>
      </p:sp>
      <p:sp>
        <p:nvSpPr>
          <p:cNvPr id="81" name="Retângulo 80">
            <a:extLst>
              <a:ext uri="{FF2B5EF4-FFF2-40B4-BE49-F238E27FC236}">
                <a16:creationId xmlns:a16="http://schemas.microsoft.com/office/drawing/2014/main" id="{B96F9B2D-1653-44C0-A705-D36B85719682}"/>
              </a:ext>
            </a:extLst>
          </p:cNvPr>
          <p:cNvSpPr/>
          <p:nvPr/>
        </p:nvSpPr>
        <p:spPr>
          <a:xfrm>
            <a:off x="1045029" y="2905299"/>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Verdadeiro</a:t>
            </a:r>
          </a:p>
        </p:txBody>
      </p:sp>
      <p:sp>
        <p:nvSpPr>
          <p:cNvPr id="8" name="Retângulo 7">
            <a:extLst>
              <a:ext uri="{FF2B5EF4-FFF2-40B4-BE49-F238E27FC236}">
                <a16:creationId xmlns:a16="http://schemas.microsoft.com/office/drawing/2014/main" id="{372D2E69-7027-4F17-8340-A90CED96AF36}"/>
              </a:ext>
            </a:extLst>
          </p:cNvPr>
          <p:cNvSpPr/>
          <p:nvPr/>
        </p:nvSpPr>
        <p:spPr>
          <a:xfrm>
            <a:off x="1045029" y="3597797"/>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Falso</a:t>
            </a:r>
          </a:p>
        </p:txBody>
      </p:sp>
    </p:spTree>
    <p:extLst>
      <p:ext uri="{BB962C8B-B14F-4D97-AF65-F5344CB8AC3E}">
        <p14:creationId xmlns:p14="http://schemas.microsoft.com/office/powerpoint/2010/main" val="3282953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mph" presetSubtype="0" fill="hold" grpId="0" nodeType="clickEffect">
                                  <p:stCondLst>
                                    <p:cond delay="0"/>
                                  </p:stCondLst>
                                  <p:iterate type="lt">
                                    <p:tmPct val="10000"/>
                                  </p:iterate>
                                  <p:childTnLst>
                                    <p:animClr clrSpc="rgb" dir="cw">
                                      <p:cBhvr override="childStyle">
                                        <p:cTn id="6" dur="500" fill="hold"/>
                                        <p:tgtEl>
                                          <p:spTgt spid="8"/>
                                        </p:tgtEl>
                                        <p:attrNameLst>
                                          <p:attrName>style.color</p:attrName>
                                        </p:attrNameLst>
                                      </p:cBhvr>
                                      <p:to>
                                        <a:srgbClr val="FF0909"/>
                                      </p:to>
                                    </p:animClr>
                                    <p:animClr clrSpc="rgb" dir="cw">
                                      <p:cBhvr>
                                        <p:cTn id="7" dur="500" fill="hold"/>
                                        <p:tgtEl>
                                          <p:spTgt spid="8"/>
                                        </p:tgtEl>
                                        <p:attrNameLst>
                                          <p:attrName>fillcolor</p:attrName>
                                        </p:attrNameLst>
                                      </p:cBhvr>
                                      <p:to>
                                        <a:srgbClr val="FF0909"/>
                                      </p:to>
                                    </p:animClr>
                                    <p:set>
                                      <p:cBhvr>
                                        <p:cTn id="8" dur="500" fill="hold"/>
                                        <p:tgtEl>
                                          <p:spTgt spid="8"/>
                                        </p:tgtEl>
                                        <p:attrNameLst>
                                          <p:attrName>fill.type</p:attrName>
                                        </p:attrNameLst>
                                      </p:cBhvr>
                                      <p:to>
                                        <p:strVal val="solid"/>
                                      </p:to>
                                    </p:set>
                                    <p:anim to="1.5" calcmode="lin" valueType="num">
                                      <p:cBhvr override="childStyle">
                                        <p:cTn id="9" dur="500" fill="hold"/>
                                        <p:tgtEl>
                                          <p:spTgt spid="8"/>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p14"/>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pt-BR"/>
              <a:t>Módulo 1: Visão geral dos conceitos de nuvem</a:t>
            </a:r>
            <a:endParaRPr/>
          </a:p>
        </p:txBody>
      </p:sp>
      <p:sp>
        <p:nvSpPr>
          <p:cNvPr id="599" name="Google Shape;599;p14"/>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4000"/>
              <a:t>Seção 2: Vantagens da computação em nuvem</a:t>
            </a:r>
            <a:endParaRPr/>
          </a:p>
        </p:txBody>
      </p:sp>
      <p:sp>
        <p:nvSpPr>
          <p:cNvPr id="600" name="Google Shape;600;p14"/>
          <p:cNvSpPr txBox="1">
            <a:spLocks noGrp="1"/>
          </p:cNvSpPr>
          <p:nvPr>
            <p:ph type="ftr" idx="11"/>
          </p:nvPr>
        </p:nvSpPr>
        <p:spPr>
          <a:xfrm>
            <a:off x="419100" y="6356350"/>
            <a:ext cx="4428945"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dirty="0"/>
              <a:t>As 6 vantagens da Nuvem</a:t>
            </a:r>
            <a:endParaRPr dirty="0"/>
          </a:p>
        </p:txBody>
      </p:sp>
      <p:sp>
        <p:nvSpPr>
          <p:cNvPr id="467" name="Google Shape;467;p8"/>
          <p:cNvSpPr txBox="1">
            <a:spLocks noGrp="1"/>
          </p:cNvSpPr>
          <p:nvPr>
            <p:ph type="body" idx="1"/>
          </p:nvPr>
        </p:nvSpPr>
        <p:spPr>
          <a:xfrm>
            <a:off x="2367514" y="1783333"/>
            <a:ext cx="8867126" cy="4167524"/>
          </a:xfrm>
          <a:prstGeom prst="rect">
            <a:avLst/>
          </a:prstGeom>
          <a:noFill/>
          <a:ln>
            <a:noFill/>
          </a:ln>
        </p:spPr>
        <p:txBody>
          <a:bodyPr spcFirstLastPara="1" wrap="square" lIns="91425" tIns="45700" rIns="91425" bIns="45700" anchor="t" anchorCtr="0">
            <a:noAutofit/>
          </a:bodyPr>
          <a:lstStyle/>
          <a:p>
            <a:pPr marL="0" indent="0">
              <a:lnSpc>
                <a:spcPct val="100000"/>
              </a:lnSpc>
              <a:spcBef>
                <a:spcPts val="0"/>
              </a:spcBef>
              <a:buSzPts val="2600"/>
              <a:buNone/>
            </a:pPr>
            <a:r>
              <a:rPr lang="pt-BR" dirty="0"/>
              <a:t>1 - Substitua </a:t>
            </a:r>
            <a:r>
              <a:rPr lang="pt-BR" dirty="0">
                <a:solidFill>
                  <a:srgbClr val="FF6600"/>
                </a:solidFill>
              </a:rPr>
              <a:t>despesas de capital </a:t>
            </a:r>
            <a:r>
              <a:rPr lang="pt-BR" dirty="0"/>
              <a:t>por </a:t>
            </a:r>
            <a:r>
              <a:rPr lang="pt-BR" dirty="0">
                <a:solidFill>
                  <a:srgbClr val="0070C0"/>
                </a:solidFill>
              </a:rPr>
              <a:t>despesas variáveis</a:t>
            </a:r>
            <a:endParaRPr lang="pt-BR" dirty="0"/>
          </a:p>
          <a:p>
            <a:pPr marL="0" lvl="0" indent="0" algn="l" rtl="0">
              <a:lnSpc>
                <a:spcPct val="100000"/>
              </a:lnSpc>
              <a:spcBef>
                <a:spcPts val="0"/>
              </a:spcBef>
              <a:spcAft>
                <a:spcPts val="0"/>
              </a:spcAft>
              <a:buClr>
                <a:schemeClr val="dk1"/>
              </a:buClr>
              <a:buSzPts val="2600"/>
              <a:buNone/>
            </a:pPr>
            <a:endParaRPr lang="pt-BR" sz="2600" dirty="0">
              <a:solidFill>
                <a:srgbClr val="0070C0"/>
              </a:solidFill>
              <a:latin typeface="Arial"/>
              <a:ea typeface="Arial"/>
              <a:cs typeface="Arial"/>
              <a:sym typeface="Arial"/>
            </a:endParaRPr>
          </a:p>
          <a:p>
            <a:pPr marL="0" lvl="0" indent="0" algn="l" rtl="0">
              <a:lnSpc>
                <a:spcPct val="100000"/>
              </a:lnSpc>
              <a:spcBef>
                <a:spcPts val="0"/>
              </a:spcBef>
              <a:spcAft>
                <a:spcPts val="0"/>
              </a:spcAft>
              <a:buClr>
                <a:schemeClr val="dk1"/>
              </a:buClr>
              <a:buSzPts val="2600"/>
              <a:buNone/>
            </a:pPr>
            <a:endParaRPr lang="pt-BR" sz="2600" dirty="0">
              <a:solidFill>
                <a:srgbClr val="0070C0"/>
              </a:solidFill>
            </a:endParaRPr>
          </a:p>
          <a:p>
            <a:pPr marL="0" lvl="0" indent="0" algn="l" rtl="0">
              <a:lnSpc>
                <a:spcPct val="100000"/>
              </a:lnSpc>
              <a:spcBef>
                <a:spcPts val="0"/>
              </a:spcBef>
              <a:spcAft>
                <a:spcPts val="0"/>
              </a:spcAft>
              <a:buClr>
                <a:schemeClr val="dk1"/>
              </a:buClr>
              <a:buSzPts val="2600"/>
              <a:buNone/>
            </a:pPr>
            <a:r>
              <a:rPr lang="pt-BR" dirty="0"/>
              <a:t>2 - Beneficie-se de </a:t>
            </a:r>
            <a:r>
              <a:rPr lang="pt-BR" dirty="0">
                <a:solidFill>
                  <a:srgbClr val="0070C0"/>
                </a:solidFill>
              </a:rPr>
              <a:t>grandes economias </a:t>
            </a:r>
            <a:r>
              <a:rPr lang="pt-BR" dirty="0"/>
              <a:t>e </a:t>
            </a:r>
            <a:r>
              <a:rPr lang="pt-BR" dirty="0">
                <a:solidFill>
                  <a:srgbClr val="0070C0"/>
                </a:solidFill>
              </a:rPr>
              <a:t>agilidade</a:t>
            </a:r>
            <a:endParaRPr lang="pt-BR" dirty="0"/>
          </a:p>
          <a:p>
            <a:pPr marL="0" lvl="0" indent="0" algn="l" rtl="0">
              <a:lnSpc>
                <a:spcPct val="100000"/>
              </a:lnSpc>
              <a:spcBef>
                <a:spcPts val="0"/>
              </a:spcBef>
              <a:spcAft>
                <a:spcPts val="0"/>
              </a:spcAft>
              <a:buClr>
                <a:schemeClr val="dk1"/>
              </a:buClr>
              <a:buSzPts val="2600"/>
              <a:buNone/>
            </a:pPr>
            <a:endParaRPr lang="pt-BR" dirty="0"/>
          </a:p>
          <a:p>
            <a:pPr marL="0" lvl="0" indent="0" algn="l" rtl="0">
              <a:lnSpc>
                <a:spcPct val="100000"/>
              </a:lnSpc>
              <a:spcBef>
                <a:spcPts val="0"/>
              </a:spcBef>
              <a:spcAft>
                <a:spcPts val="0"/>
              </a:spcAft>
              <a:buClr>
                <a:schemeClr val="dk1"/>
              </a:buClr>
              <a:buSzPts val="2600"/>
              <a:buNone/>
            </a:pPr>
            <a:endParaRPr lang="pt-BR" dirty="0"/>
          </a:p>
          <a:p>
            <a:pPr marL="0" lvl="0" indent="0" algn="l" rtl="0">
              <a:lnSpc>
                <a:spcPct val="100000"/>
              </a:lnSpc>
              <a:spcBef>
                <a:spcPts val="0"/>
              </a:spcBef>
              <a:spcAft>
                <a:spcPts val="0"/>
              </a:spcAft>
              <a:buClr>
                <a:schemeClr val="dk1"/>
              </a:buClr>
              <a:buSzPts val="2600"/>
              <a:buNone/>
            </a:pPr>
            <a:r>
              <a:rPr lang="pt-BR" dirty="0"/>
              <a:t>3 - </a:t>
            </a:r>
            <a:r>
              <a:rPr lang="pt-BR" dirty="0">
                <a:solidFill>
                  <a:srgbClr val="0070C0"/>
                </a:solidFill>
              </a:rPr>
              <a:t>Pare de tentar adivinhar </a:t>
            </a:r>
            <a:r>
              <a:rPr lang="pt-BR" dirty="0"/>
              <a:t>suas necessidades de capacidade</a:t>
            </a:r>
          </a:p>
          <a:p>
            <a:pPr marL="0" lvl="0" indent="0">
              <a:lnSpc>
                <a:spcPct val="100000"/>
              </a:lnSpc>
              <a:spcBef>
                <a:spcPts val="0"/>
              </a:spcBef>
              <a:buSzPts val="2600"/>
              <a:buNone/>
            </a:pPr>
            <a:endParaRPr lang="pt-BR" dirty="0"/>
          </a:p>
          <a:p>
            <a:pPr marL="0" indent="0">
              <a:lnSpc>
                <a:spcPct val="100000"/>
              </a:lnSpc>
              <a:spcBef>
                <a:spcPts val="0"/>
              </a:spcBef>
              <a:buSzPts val="2600"/>
              <a:buNone/>
            </a:pPr>
            <a:endParaRPr lang="pt-BR" dirty="0"/>
          </a:p>
          <a:p>
            <a:pPr marL="0" lvl="0" indent="0" algn="l" rtl="0">
              <a:lnSpc>
                <a:spcPct val="100000"/>
              </a:lnSpc>
              <a:spcBef>
                <a:spcPts val="0"/>
              </a:spcBef>
              <a:spcAft>
                <a:spcPts val="0"/>
              </a:spcAft>
              <a:buClr>
                <a:schemeClr val="dk1"/>
              </a:buClr>
              <a:buSzPts val="2600"/>
              <a:buNone/>
            </a:pPr>
            <a:endParaRPr lang="pt-BR" dirty="0"/>
          </a:p>
        </p:txBody>
      </p:sp>
      <p:sp>
        <p:nvSpPr>
          <p:cNvPr id="468" name="Google Shape;468;p8"/>
          <p:cNvSpPr txBox="1">
            <a:spLocks noGrp="1"/>
          </p:cNvSpPr>
          <p:nvPr>
            <p:ph type="ftr" idx="11"/>
          </p:nvPr>
        </p:nvSpPr>
        <p:spPr>
          <a:xfrm>
            <a:off x="419100" y="6356350"/>
            <a:ext cx="44979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69" name="Google Shape;469;p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23</a:t>
            </a:fld>
            <a:endParaRPr/>
          </a:p>
        </p:txBody>
      </p:sp>
      <p:pic>
        <p:nvPicPr>
          <p:cNvPr id="6" name="Imagem 5">
            <a:extLst>
              <a:ext uri="{FF2B5EF4-FFF2-40B4-BE49-F238E27FC236}">
                <a16:creationId xmlns:a16="http://schemas.microsoft.com/office/drawing/2014/main" id="{4976AE61-7717-4C89-8F77-811BA26CE668}"/>
              </a:ext>
            </a:extLst>
          </p:cNvPr>
          <p:cNvPicPr>
            <a:picLocks noChangeAspect="1"/>
          </p:cNvPicPr>
          <p:nvPr/>
        </p:nvPicPr>
        <p:blipFill>
          <a:blip r:embed="rId3"/>
          <a:stretch>
            <a:fillRect/>
          </a:stretch>
        </p:blipFill>
        <p:spPr>
          <a:xfrm>
            <a:off x="1013603" y="3109686"/>
            <a:ext cx="1152525" cy="1028700"/>
          </a:xfrm>
          <a:prstGeom prst="rect">
            <a:avLst/>
          </a:prstGeom>
        </p:spPr>
      </p:pic>
      <p:pic>
        <p:nvPicPr>
          <p:cNvPr id="7" name="Imagem 6">
            <a:extLst>
              <a:ext uri="{FF2B5EF4-FFF2-40B4-BE49-F238E27FC236}">
                <a16:creationId xmlns:a16="http://schemas.microsoft.com/office/drawing/2014/main" id="{90170A6D-53F2-4E88-AACA-FABCAC126641}"/>
              </a:ext>
            </a:extLst>
          </p:cNvPr>
          <p:cNvPicPr>
            <a:picLocks noChangeAspect="1"/>
          </p:cNvPicPr>
          <p:nvPr/>
        </p:nvPicPr>
        <p:blipFill>
          <a:blip r:embed="rId4"/>
          <a:stretch>
            <a:fillRect/>
          </a:stretch>
        </p:blipFill>
        <p:spPr>
          <a:xfrm>
            <a:off x="927294" y="1502560"/>
            <a:ext cx="1285875" cy="1343025"/>
          </a:xfrm>
          <a:prstGeom prst="rect">
            <a:avLst/>
          </a:prstGeom>
        </p:spPr>
      </p:pic>
      <p:pic>
        <p:nvPicPr>
          <p:cNvPr id="12" name="Imagem 11">
            <a:extLst>
              <a:ext uri="{FF2B5EF4-FFF2-40B4-BE49-F238E27FC236}">
                <a16:creationId xmlns:a16="http://schemas.microsoft.com/office/drawing/2014/main" id="{42463830-28FB-4EBA-A137-1B6B533CBEA6}"/>
              </a:ext>
            </a:extLst>
          </p:cNvPr>
          <p:cNvPicPr>
            <a:picLocks noChangeAspect="1"/>
          </p:cNvPicPr>
          <p:nvPr/>
        </p:nvPicPr>
        <p:blipFill>
          <a:blip r:embed="rId5"/>
          <a:stretch>
            <a:fillRect/>
          </a:stretch>
        </p:blipFill>
        <p:spPr>
          <a:xfrm>
            <a:off x="875490" y="4693557"/>
            <a:ext cx="1428750" cy="1257300"/>
          </a:xfrm>
          <a:prstGeom prst="rect">
            <a:avLst/>
          </a:prstGeom>
        </p:spPr>
      </p:pic>
    </p:spTree>
    <p:extLst>
      <p:ext uri="{BB962C8B-B14F-4D97-AF65-F5344CB8AC3E}">
        <p14:creationId xmlns:p14="http://schemas.microsoft.com/office/powerpoint/2010/main" val="36877312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dirty="0"/>
              <a:t>As 6 vantagens da Nuvem</a:t>
            </a:r>
            <a:endParaRPr dirty="0"/>
          </a:p>
        </p:txBody>
      </p:sp>
      <p:sp>
        <p:nvSpPr>
          <p:cNvPr id="467" name="Google Shape;467;p8"/>
          <p:cNvSpPr txBox="1">
            <a:spLocks noGrp="1"/>
          </p:cNvSpPr>
          <p:nvPr>
            <p:ph type="body" idx="1"/>
          </p:nvPr>
        </p:nvSpPr>
        <p:spPr>
          <a:xfrm>
            <a:off x="2367514" y="1783333"/>
            <a:ext cx="8867126" cy="4167524"/>
          </a:xfrm>
          <a:prstGeom prst="rect">
            <a:avLst/>
          </a:prstGeom>
          <a:noFill/>
          <a:ln>
            <a:noFill/>
          </a:ln>
        </p:spPr>
        <p:txBody>
          <a:bodyPr spcFirstLastPara="1" wrap="square" lIns="91425" tIns="45700" rIns="91425" bIns="45700" anchor="t" anchorCtr="0">
            <a:noAutofit/>
          </a:bodyPr>
          <a:lstStyle/>
          <a:p>
            <a:pPr marL="0" indent="0">
              <a:lnSpc>
                <a:spcPct val="100000"/>
              </a:lnSpc>
              <a:spcBef>
                <a:spcPts val="0"/>
              </a:spcBef>
              <a:buSzPts val="2600"/>
              <a:buNone/>
            </a:pPr>
            <a:r>
              <a:rPr lang="pt-BR" dirty="0"/>
              <a:t>4 - Aumente a </a:t>
            </a:r>
            <a:r>
              <a:rPr lang="pt-BR" dirty="0">
                <a:solidFill>
                  <a:srgbClr val="0070C0"/>
                </a:solidFill>
              </a:rPr>
              <a:t>velocidade </a:t>
            </a:r>
            <a:r>
              <a:rPr lang="pt-BR" dirty="0"/>
              <a:t>e </a:t>
            </a:r>
            <a:r>
              <a:rPr lang="pt-BR" dirty="0">
                <a:solidFill>
                  <a:srgbClr val="0070C0"/>
                </a:solidFill>
              </a:rPr>
              <a:t>agilidade</a:t>
            </a:r>
            <a:endParaRPr lang="pt-BR" dirty="0"/>
          </a:p>
          <a:p>
            <a:pPr marL="0" lvl="0" indent="0" algn="l" rtl="0">
              <a:lnSpc>
                <a:spcPct val="100000"/>
              </a:lnSpc>
              <a:spcBef>
                <a:spcPts val="0"/>
              </a:spcBef>
              <a:spcAft>
                <a:spcPts val="0"/>
              </a:spcAft>
              <a:buClr>
                <a:schemeClr val="dk1"/>
              </a:buClr>
              <a:buSzPts val="2600"/>
              <a:buNone/>
            </a:pPr>
            <a:endParaRPr lang="pt-BR" dirty="0"/>
          </a:p>
          <a:p>
            <a:pPr marL="0" lvl="0" indent="0" algn="l" rtl="0">
              <a:lnSpc>
                <a:spcPct val="100000"/>
              </a:lnSpc>
              <a:spcBef>
                <a:spcPts val="0"/>
              </a:spcBef>
              <a:spcAft>
                <a:spcPts val="0"/>
              </a:spcAft>
              <a:buClr>
                <a:schemeClr val="dk1"/>
              </a:buClr>
              <a:buSzPts val="2600"/>
              <a:buNone/>
            </a:pPr>
            <a:endParaRPr lang="pt-BR" dirty="0"/>
          </a:p>
          <a:p>
            <a:pPr marL="0" indent="0">
              <a:lnSpc>
                <a:spcPct val="100000"/>
              </a:lnSpc>
              <a:spcBef>
                <a:spcPts val="0"/>
              </a:spcBef>
              <a:buSzPts val="2600"/>
              <a:buNone/>
            </a:pPr>
            <a:r>
              <a:rPr lang="pt-BR" dirty="0">
                <a:solidFill>
                  <a:schemeClr val="tx1"/>
                </a:solidFill>
              </a:rPr>
              <a:t>5 -</a:t>
            </a:r>
            <a:r>
              <a:rPr lang="pt-BR" dirty="0">
                <a:solidFill>
                  <a:srgbClr val="0070C0"/>
                </a:solidFill>
              </a:rPr>
              <a:t> Pare de gastar dinheiro </a:t>
            </a:r>
            <a:r>
              <a:rPr lang="pt-BR" dirty="0"/>
              <a:t>com a execução e manutenção de datacenters</a:t>
            </a:r>
          </a:p>
          <a:p>
            <a:pPr marL="0" lvl="0" indent="0" algn="l" rtl="0">
              <a:lnSpc>
                <a:spcPct val="100000"/>
              </a:lnSpc>
              <a:spcBef>
                <a:spcPts val="0"/>
              </a:spcBef>
              <a:spcAft>
                <a:spcPts val="0"/>
              </a:spcAft>
              <a:buClr>
                <a:schemeClr val="dk1"/>
              </a:buClr>
              <a:buSzPts val="2600"/>
              <a:buNone/>
            </a:pPr>
            <a:endParaRPr lang="pt-BR" dirty="0"/>
          </a:p>
          <a:p>
            <a:pPr marL="0" lvl="0" indent="0" algn="l" rtl="0">
              <a:lnSpc>
                <a:spcPct val="100000"/>
              </a:lnSpc>
              <a:spcBef>
                <a:spcPts val="0"/>
              </a:spcBef>
              <a:spcAft>
                <a:spcPts val="0"/>
              </a:spcAft>
              <a:buClr>
                <a:schemeClr val="dk1"/>
              </a:buClr>
              <a:buSzPts val="2600"/>
              <a:buNone/>
            </a:pPr>
            <a:endParaRPr lang="pt-BR" dirty="0"/>
          </a:p>
          <a:p>
            <a:pPr marL="0" lvl="0" indent="0">
              <a:lnSpc>
                <a:spcPct val="100000"/>
              </a:lnSpc>
              <a:spcBef>
                <a:spcPts val="0"/>
              </a:spcBef>
              <a:buSzPts val="2600"/>
              <a:buNone/>
            </a:pPr>
            <a:r>
              <a:rPr lang="pt-BR" dirty="0">
                <a:solidFill>
                  <a:schemeClr val="tx1"/>
                </a:solidFill>
              </a:rPr>
              <a:t>6 - </a:t>
            </a:r>
            <a:r>
              <a:rPr lang="pt-BR" dirty="0">
                <a:solidFill>
                  <a:srgbClr val="0070C0"/>
                </a:solidFill>
              </a:rPr>
              <a:t>Torne-se Global</a:t>
            </a:r>
            <a:r>
              <a:rPr lang="pt-BR" dirty="0"/>
              <a:t> em minutos</a:t>
            </a:r>
          </a:p>
        </p:txBody>
      </p:sp>
      <p:sp>
        <p:nvSpPr>
          <p:cNvPr id="468" name="Google Shape;468;p8"/>
          <p:cNvSpPr txBox="1">
            <a:spLocks noGrp="1"/>
          </p:cNvSpPr>
          <p:nvPr>
            <p:ph type="ftr" idx="11"/>
          </p:nvPr>
        </p:nvSpPr>
        <p:spPr>
          <a:xfrm>
            <a:off x="419100" y="6356350"/>
            <a:ext cx="44979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69" name="Google Shape;469;p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24</a:t>
            </a:fld>
            <a:endParaRPr/>
          </a:p>
        </p:txBody>
      </p:sp>
      <p:pic>
        <p:nvPicPr>
          <p:cNvPr id="3" name="Imagem 2">
            <a:extLst>
              <a:ext uri="{FF2B5EF4-FFF2-40B4-BE49-F238E27FC236}">
                <a16:creationId xmlns:a16="http://schemas.microsoft.com/office/drawing/2014/main" id="{D0EEF390-96AE-4B50-9B82-561E35328B8B}"/>
              </a:ext>
            </a:extLst>
          </p:cNvPr>
          <p:cNvPicPr>
            <a:picLocks noChangeAspect="1"/>
          </p:cNvPicPr>
          <p:nvPr/>
        </p:nvPicPr>
        <p:blipFill>
          <a:blip r:embed="rId3"/>
          <a:stretch>
            <a:fillRect/>
          </a:stretch>
        </p:blipFill>
        <p:spPr>
          <a:xfrm>
            <a:off x="837972" y="1499175"/>
            <a:ext cx="1343025" cy="1181100"/>
          </a:xfrm>
          <a:prstGeom prst="rect">
            <a:avLst/>
          </a:prstGeom>
        </p:spPr>
      </p:pic>
      <p:pic>
        <p:nvPicPr>
          <p:cNvPr id="4" name="Imagem 3">
            <a:extLst>
              <a:ext uri="{FF2B5EF4-FFF2-40B4-BE49-F238E27FC236}">
                <a16:creationId xmlns:a16="http://schemas.microsoft.com/office/drawing/2014/main" id="{2D0CA363-0827-4F0D-B620-4D521FFE00A2}"/>
              </a:ext>
            </a:extLst>
          </p:cNvPr>
          <p:cNvPicPr>
            <a:picLocks noChangeAspect="1"/>
          </p:cNvPicPr>
          <p:nvPr/>
        </p:nvPicPr>
        <p:blipFill>
          <a:blip r:embed="rId4"/>
          <a:stretch>
            <a:fillRect/>
          </a:stretch>
        </p:blipFill>
        <p:spPr>
          <a:xfrm>
            <a:off x="893130" y="2929951"/>
            <a:ext cx="1381125" cy="1247775"/>
          </a:xfrm>
          <a:prstGeom prst="rect">
            <a:avLst/>
          </a:prstGeom>
        </p:spPr>
      </p:pic>
      <p:pic>
        <p:nvPicPr>
          <p:cNvPr id="14" name="Imagem 13">
            <a:extLst>
              <a:ext uri="{FF2B5EF4-FFF2-40B4-BE49-F238E27FC236}">
                <a16:creationId xmlns:a16="http://schemas.microsoft.com/office/drawing/2014/main" id="{79D9AC9B-BFC1-423E-9837-13D2DD4884A6}"/>
              </a:ext>
            </a:extLst>
          </p:cNvPr>
          <p:cNvPicPr>
            <a:picLocks noChangeAspect="1"/>
          </p:cNvPicPr>
          <p:nvPr/>
        </p:nvPicPr>
        <p:blipFill>
          <a:blip r:embed="rId5"/>
          <a:stretch>
            <a:fillRect/>
          </a:stretch>
        </p:blipFill>
        <p:spPr>
          <a:xfrm>
            <a:off x="1042276" y="4515319"/>
            <a:ext cx="1181100" cy="1276350"/>
          </a:xfrm>
          <a:prstGeom prst="rect">
            <a:avLst/>
          </a:prstGeom>
        </p:spPr>
      </p:pic>
    </p:spTree>
    <p:extLst>
      <p:ext uri="{BB962C8B-B14F-4D97-AF65-F5344CB8AC3E}">
        <p14:creationId xmlns:p14="http://schemas.microsoft.com/office/powerpoint/2010/main" val="30495075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15"/>
          <p:cNvSpPr txBox="1">
            <a:spLocks noGrp="1"/>
          </p:cNvSpPr>
          <p:nvPr>
            <p:ph type="title"/>
          </p:nvPr>
        </p:nvSpPr>
        <p:spPr>
          <a:xfrm>
            <a:off x="419100" y="365125"/>
            <a:ext cx="91821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Troque despesas de capital por despesas variáveis</a:t>
            </a:r>
            <a:endParaRPr/>
          </a:p>
        </p:txBody>
      </p:sp>
      <p:grpSp>
        <p:nvGrpSpPr>
          <p:cNvPr id="606" name="Google Shape;606;p15" descr="Pot filled with gold coins."/>
          <p:cNvGrpSpPr/>
          <p:nvPr/>
        </p:nvGrpSpPr>
        <p:grpSpPr>
          <a:xfrm>
            <a:off x="1849364" y="1662877"/>
            <a:ext cx="2827791" cy="3008062"/>
            <a:chOff x="1849364" y="1662877"/>
            <a:chExt cx="2827791" cy="3008062"/>
          </a:xfrm>
        </p:grpSpPr>
        <p:pic>
          <p:nvPicPr>
            <p:cNvPr id="607" name="Google Shape;607;p15" descr="Black pot labeled Capital that is filled with gold coins."/>
            <p:cNvPicPr preferRelativeResize="0"/>
            <p:nvPr/>
          </p:nvPicPr>
          <p:blipFill rotWithShape="1">
            <a:blip r:embed="rId3">
              <a:alphaModFix/>
            </a:blip>
            <a:srcRect/>
            <a:stretch/>
          </p:blipFill>
          <p:spPr>
            <a:xfrm>
              <a:off x="1849364" y="1662877"/>
              <a:ext cx="2827791" cy="3008062"/>
            </a:xfrm>
            <a:prstGeom prst="rect">
              <a:avLst/>
            </a:prstGeom>
            <a:noFill/>
            <a:ln>
              <a:noFill/>
            </a:ln>
          </p:spPr>
        </p:pic>
        <p:sp>
          <p:nvSpPr>
            <p:cNvPr id="608" name="Google Shape;608;p15"/>
            <p:cNvSpPr txBox="1"/>
            <p:nvPr/>
          </p:nvSpPr>
          <p:spPr>
            <a:xfrm>
              <a:off x="2850743" y="2677641"/>
              <a:ext cx="1672574" cy="738664"/>
            </a:xfrm>
            <a:prstGeom prst="rect">
              <a:avLst/>
            </a:prstGeom>
            <a:noFill/>
            <a:ln>
              <a:noFill/>
            </a:ln>
          </p:spPr>
          <p:txBody>
            <a:bodyPr spcFirstLastPara="1" wrap="square" lIns="182875" tIns="146300" rIns="182875" bIns="146300" anchor="t" anchorCtr="0">
              <a:spAutoFit/>
            </a:bodyPr>
            <a:lstStyle/>
            <a:p>
              <a:pPr marL="0" marR="0" lvl="0" indent="0" algn="l" rtl="0">
                <a:lnSpc>
                  <a:spcPct val="90000"/>
                </a:lnSpc>
                <a:spcBef>
                  <a:spcPts val="0"/>
                </a:spcBef>
                <a:spcAft>
                  <a:spcPts val="0"/>
                </a:spcAft>
                <a:buNone/>
              </a:pPr>
              <a:r>
                <a:rPr lang="pt-BR" sz="3200" b="0" i="0" u="none" strike="noStrike" cap="none">
                  <a:solidFill>
                    <a:schemeClr val="lt1"/>
                  </a:solidFill>
                  <a:latin typeface="Arial"/>
                  <a:ea typeface="Arial"/>
                  <a:cs typeface="Arial"/>
                  <a:sym typeface="Arial"/>
                </a:rPr>
                <a:t>Capital</a:t>
              </a:r>
              <a:endParaRPr/>
            </a:p>
          </p:txBody>
        </p:sp>
      </p:grpSp>
      <p:sp>
        <p:nvSpPr>
          <p:cNvPr id="609" name="Google Shape;609;p15"/>
          <p:cNvSpPr txBox="1">
            <a:spLocks noGrp="1"/>
          </p:cNvSpPr>
          <p:nvPr>
            <p:ph type="body" idx="4294967295"/>
          </p:nvPr>
        </p:nvSpPr>
        <p:spPr>
          <a:xfrm>
            <a:off x="1123309" y="4656897"/>
            <a:ext cx="4279900" cy="942975"/>
          </a:xfrm>
          <a:prstGeom prst="rect">
            <a:avLst/>
          </a:prstGeom>
          <a:solidFill>
            <a:schemeClr val="lt1"/>
          </a:solid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FF9900"/>
              </a:buClr>
              <a:buSzPts val="2100"/>
              <a:buFont typeface="Noto Sans Symbols"/>
              <a:buNone/>
            </a:pPr>
            <a:r>
              <a:rPr lang="pt-BR">
                <a:solidFill>
                  <a:schemeClr val="dk1"/>
                </a:solidFill>
                <a:latin typeface="Arial"/>
                <a:ea typeface="Arial"/>
                <a:cs typeface="Arial"/>
                <a:sym typeface="Arial"/>
              </a:rPr>
              <a:t>Investimento em datacenter com base em previsões</a:t>
            </a:r>
            <a:endParaRPr/>
          </a:p>
        </p:txBody>
      </p:sp>
      <p:pic>
        <p:nvPicPr>
          <p:cNvPr id="610" name="Google Shape;610;p15" descr="Stop watch."/>
          <p:cNvPicPr preferRelativeResize="0"/>
          <p:nvPr/>
        </p:nvPicPr>
        <p:blipFill rotWithShape="1">
          <a:blip r:embed="rId4">
            <a:alphaModFix/>
          </a:blip>
          <a:srcRect/>
          <a:stretch/>
        </p:blipFill>
        <p:spPr>
          <a:xfrm>
            <a:off x="7725605" y="1713845"/>
            <a:ext cx="2318279" cy="2787729"/>
          </a:xfrm>
          <a:prstGeom prst="rect">
            <a:avLst/>
          </a:prstGeom>
          <a:noFill/>
          <a:ln>
            <a:noFill/>
          </a:ln>
        </p:spPr>
      </p:pic>
      <p:sp>
        <p:nvSpPr>
          <p:cNvPr id="611" name="Google Shape;611;p15"/>
          <p:cNvSpPr txBox="1"/>
          <p:nvPr/>
        </p:nvSpPr>
        <p:spPr>
          <a:xfrm>
            <a:off x="6866456" y="4657882"/>
            <a:ext cx="4220644" cy="942369"/>
          </a:xfrm>
          <a:prstGeom prst="rect">
            <a:avLst/>
          </a:prstGeom>
          <a:solidFill>
            <a:schemeClr val="lt1"/>
          </a:solid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FF9900"/>
              </a:buClr>
              <a:buSzPts val="2100"/>
              <a:buFont typeface="Noto Sans Symbols"/>
              <a:buNone/>
            </a:pPr>
            <a:r>
              <a:rPr lang="pt-BR" sz="2800" b="0" i="0" u="none" strike="noStrike" cap="none">
                <a:solidFill>
                  <a:schemeClr val="dk1"/>
                </a:solidFill>
                <a:latin typeface="Arial"/>
                <a:ea typeface="Arial"/>
                <a:cs typeface="Arial"/>
                <a:sym typeface="Arial"/>
              </a:rPr>
              <a:t>Pague somente pelo que consumir</a:t>
            </a:r>
            <a:endParaRPr/>
          </a:p>
        </p:txBody>
      </p:sp>
      <p:sp>
        <p:nvSpPr>
          <p:cNvPr id="612" name="Google Shape;612;p15"/>
          <p:cNvSpPr txBox="1">
            <a:spLocks noGrp="1"/>
          </p:cNvSpPr>
          <p:nvPr>
            <p:ph type="ftr" idx="11"/>
          </p:nvPr>
        </p:nvSpPr>
        <p:spPr>
          <a:xfrm>
            <a:off x="419100" y="6356350"/>
            <a:ext cx="453246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613" name="Google Shape;613;p1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1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dirty="0"/>
              <a:t>2 - Grande economia de escala</a:t>
            </a:r>
            <a:endParaRPr dirty="0"/>
          </a:p>
        </p:txBody>
      </p:sp>
      <p:sp>
        <p:nvSpPr>
          <p:cNvPr id="619" name="Google Shape;619;p16"/>
          <p:cNvSpPr txBox="1"/>
          <p:nvPr/>
        </p:nvSpPr>
        <p:spPr>
          <a:xfrm>
            <a:off x="270185" y="1311015"/>
            <a:ext cx="11183674" cy="9541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800" b="0" i="0" u="none" strike="noStrike" cap="none">
                <a:solidFill>
                  <a:schemeClr val="dk1"/>
                </a:solidFill>
                <a:latin typeface="Arial"/>
                <a:ea typeface="Arial"/>
                <a:cs typeface="Arial"/>
                <a:sym typeface="Arial"/>
              </a:rPr>
              <a:t>Devido ao uso agregado de todos os clientes, a AWS pode proporcionar grande economia de escala e repassar os descontos para os clientes.</a:t>
            </a:r>
            <a:endParaRPr/>
          </a:p>
        </p:txBody>
      </p:sp>
      <p:grpSp>
        <p:nvGrpSpPr>
          <p:cNvPr id="620" name="Google Shape;620;p16"/>
          <p:cNvGrpSpPr/>
          <p:nvPr/>
        </p:nvGrpSpPr>
        <p:grpSpPr>
          <a:xfrm>
            <a:off x="1852172" y="2891321"/>
            <a:ext cx="3702948" cy="2946625"/>
            <a:chOff x="1852172" y="2891321"/>
            <a:chExt cx="3702948" cy="2946625"/>
          </a:xfrm>
        </p:grpSpPr>
        <p:sp>
          <p:nvSpPr>
            <p:cNvPr id="621" name="Google Shape;621;p16"/>
            <p:cNvSpPr/>
            <p:nvPr/>
          </p:nvSpPr>
          <p:spPr>
            <a:xfrm>
              <a:off x="1852172" y="2891321"/>
              <a:ext cx="3702948" cy="2946625"/>
            </a:xfrm>
            <a:prstGeom prst="rect">
              <a:avLst/>
            </a:prstGeom>
            <a:solidFill>
              <a:srgbClr val="5A6B86">
                <a:alpha val="9803"/>
              </a:srgbClr>
            </a:solidFill>
            <a:ln>
              <a:noFill/>
            </a:ln>
          </p:spPr>
          <p:txBody>
            <a:bodyPr spcFirstLastPara="1" wrap="square" lIns="91425" tIns="91425" rIns="91425" bIns="45700" anchor="t" anchorCtr="0">
              <a:noAutofit/>
            </a:bodyPr>
            <a:lstStyle/>
            <a:p>
              <a:pPr marL="0" marR="0" lvl="0" indent="0" algn="ctr" rtl="0">
                <a:spcBef>
                  <a:spcPts val="0"/>
                </a:spcBef>
                <a:spcAft>
                  <a:spcPts val="0"/>
                </a:spcAft>
                <a:buNone/>
              </a:pPr>
              <a:r>
                <a:rPr lang="pt-BR" sz="2800" b="0" i="0" u="none" strike="noStrike" cap="none">
                  <a:solidFill>
                    <a:schemeClr val="dk1"/>
                  </a:solidFill>
                  <a:latin typeface="Arial"/>
                  <a:ea typeface="Arial"/>
                  <a:cs typeface="Arial"/>
                  <a:sym typeface="Arial"/>
                </a:rPr>
                <a:t>Nuvem AWS</a:t>
              </a:r>
              <a:endParaRPr/>
            </a:p>
          </p:txBody>
        </p:sp>
        <p:sp>
          <p:nvSpPr>
            <p:cNvPr id="622" name="Google Shape;622;p16"/>
            <p:cNvSpPr txBox="1"/>
            <p:nvPr/>
          </p:nvSpPr>
          <p:spPr>
            <a:xfrm>
              <a:off x="2245555" y="4133801"/>
              <a:ext cx="2916183"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400" b="1" i="0" u="none" strike="noStrike" cap="none">
                  <a:solidFill>
                    <a:schemeClr val="dk1"/>
                  </a:solidFill>
                  <a:latin typeface="Arial"/>
                  <a:ea typeface="Arial"/>
                  <a:cs typeface="Arial"/>
                  <a:sym typeface="Arial"/>
                </a:rPr>
                <a:t>Economia de escala</a:t>
              </a:r>
              <a:endParaRPr/>
            </a:p>
          </p:txBody>
        </p:sp>
        <p:pic>
          <p:nvPicPr>
            <p:cNvPr id="623" name="Google Shape;623;p16"/>
            <p:cNvPicPr preferRelativeResize="0"/>
            <p:nvPr/>
          </p:nvPicPr>
          <p:blipFill rotWithShape="1">
            <a:blip r:embed="rId3">
              <a:alphaModFix/>
            </a:blip>
            <a:srcRect/>
            <a:stretch/>
          </p:blipFill>
          <p:spPr>
            <a:xfrm>
              <a:off x="1852172" y="2891321"/>
              <a:ext cx="548640" cy="548640"/>
            </a:xfrm>
            <a:prstGeom prst="rect">
              <a:avLst/>
            </a:prstGeom>
            <a:noFill/>
            <a:ln>
              <a:noFill/>
            </a:ln>
          </p:spPr>
        </p:pic>
      </p:grpSp>
      <p:sp>
        <p:nvSpPr>
          <p:cNvPr id="624" name="Google Shape;624;p16"/>
          <p:cNvSpPr txBox="1"/>
          <p:nvPr/>
        </p:nvSpPr>
        <p:spPr>
          <a:xfrm>
            <a:off x="5803906" y="4084419"/>
            <a:ext cx="1109599"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000" b="1" i="0" u="none" strike="noStrike" cap="none">
                <a:solidFill>
                  <a:schemeClr val="dk1"/>
                </a:solidFill>
                <a:latin typeface="Arial"/>
                <a:ea typeface="Arial"/>
                <a:cs typeface="Arial"/>
                <a:sym typeface="Arial"/>
              </a:rPr>
              <a:t>Descontos</a:t>
            </a:r>
            <a:endParaRPr sz="1800" b="1" i="0" u="none" strike="noStrike" cap="none">
              <a:solidFill>
                <a:schemeClr val="dk1"/>
              </a:solidFill>
              <a:latin typeface="Arial"/>
              <a:ea typeface="Arial"/>
              <a:cs typeface="Arial"/>
              <a:sym typeface="Arial"/>
            </a:endParaRPr>
          </a:p>
        </p:txBody>
      </p:sp>
      <p:cxnSp>
        <p:nvCxnSpPr>
          <p:cNvPr id="625" name="Google Shape;625;p16" descr="Right-pointing arrow showing savings that are passed on to customer from AWS economies of scale."/>
          <p:cNvCxnSpPr/>
          <p:nvPr/>
        </p:nvCxnSpPr>
        <p:spPr>
          <a:xfrm>
            <a:off x="5614131" y="4436201"/>
            <a:ext cx="1789969" cy="0"/>
          </a:xfrm>
          <a:prstGeom prst="straightConnector1">
            <a:avLst/>
          </a:prstGeom>
          <a:noFill/>
          <a:ln w="38100" cap="flat" cmpd="sng">
            <a:solidFill>
              <a:schemeClr val="dk1"/>
            </a:solidFill>
            <a:prstDash val="solid"/>
            <a:miter lim="800000"/>
            <a:headEnd type="none" w="sm" len="sm"/>
            <a:tailEnd type="triangle" w="med" len="med"/>
          </a:ln>
        </p:spPr>
      </p:cxnSp>
      <p:grpSp>
        <p:nvGrpSpPr>
          <p:cNvPr id="626" name="Google Shape;626;p16" descr="You pay only for the services you use."/>
          <p:cNvGrpSpPr/>
          <p:nvPr/>
        </p:nvGrpSpPr>
        <p:grpSpPr>
          <a:xfrm>
            <a:off x="7244715" y="2651520"/>
            <a:ext cx="4529647" cy="3723788"/>
            <a:chOff x="7244715" y="2651520"/>
            <a:chExt cx="4529647" cy="3723788"/>
          </a:xfrm>
        </p:grpSpPr>
        <p:pic>
          <p:nvPicPr>
            <p:cNvPr id="627" name="Google Shape;627;p16" descr="Outline of a person."/>
            <p:cNvPicPr preferRelativeResize="0"/>
            <p:nvPr/>
          </p:nvPicPr>
          <p:blipFill rotWithShape="1">
            <a:blip r:embed="rId4">
              <a:alphaModFix/>
            </a:blip>
            <a:srcRect/>
            <a:stretch/>
          </p:blipFill>
          <p:spPr>
            <a:xfrm>
              <a:off x="9186861" y="3787807"/>
              <a:ext cx="2587501" cy="2587501"/>
            </a:xfrm>
            <a:prstGeom prst="rect">
              <a:avLst/>
            </a:prstGeom>
            <a:noFill/>
            <a:ln>
              <a:noFill/>
            </a:ln>
          </p:spPr>
        </p:pic>
        <p:pic>
          <p:nvPicPr>
            <p:cNvPr id="628" name="Google Shape;628;p16" descr="Bill showing line items of services used and the total."/>
            <p:cNvPicPr preferRelativeResize="0"/>
            <p:nvPr/>
          </p:nvPicPr>
          <p:blipFill rotWithShape="1">
            <a:blip r:embed="rId5">
              <a:alphaModFix/>
            </a:blip>
            <a:srcRect/>
            <a:stretch/>
          </p:blipFill>
          <p:spPr>
            <a:xfrm rot="900000">
              <a:off x="7559031" y="2886997"/>
              <a:ext cx="2177127" cy="2715471"/>
            </a:xfrm>
            <a:prstGeom prst="rect">
              <a:avLst/>
            </a:prstGeom>
            <a:noFill/>
            <a:ln w="9525" cap="flat" cmpd="sng">
              <a:solidFill>
                <a:schemeClr val="dk1"/>
              </a:solidFill>
              <a:prstDash val="solid"/>
              <a:round/>
              <a:headEnd type="none" w="sm" len="sm"/>
              <a:tailEnd type="none" w="sm" len="sm"/>
            </a:ln>
            <a:effectLst>
              <a:outerShdw blurRad="50800" dist="38100" dir="2700000" algn="tl" rotWithShape="0">
                <a:srgbClr val="000000">
                  <a:alpha val="40000"/>
                </a:srgbClr>
              </a:outerShdw>
            </a:effectLst>
          </p:spPr>
        </p:pic>
        <p:pic>
          <p:nvPicPr>
            <p:cNvPr id="629" name="Google Shape;629;p16"/>
            <p:cNvPicPr preferRelativeResize="0"/>
            <p:nvPr/>
          </p:nvPicPr>
          <p:blipFill rotWithShape="1">
            <a:blip r:embed="rId6">
              <a:alphaModFix/>
            </a:blip>
            <a:srcRect/>
            <a:stretch/>
          </p:blipFill>
          <p:spPr>
            <a:xfrm rot="914300">
              <a:off x="7836943" y="4203981"/>
              <a:ext cx="1274174" cy="1274174"/>
            </a:xfrm>
            <a:prstGeom prst="rect">
              <a:avLst/>
            </a:prstGeom>
            <a:noFill/>
            <a:ln>
              <a:noFill/>
            </a:ln>
          </p:spPr>
        </p:pic>
      </p:grpSp>
      <p:sp>
        <p:nvSpPr>
          <p:cNvPr id="630" name="Google Shape;630;p16"/>
          <p:cNvSpPr txBox="1">
            <a:spLocks noGrp="1"/>
          </p:cNvSpPr>
          <p:nvPr>
            <p:ph type="ftr" idx="11"/>
          </p:nvPr>
        </p:nvSpPr>
        <p:spPr>
          <a:xfrm>
            <a:off x="419100" y="6356350"/>
            <a:ext cx="4446198"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631" name="Google Shape;631;p1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26</a:t>
            </a:fld>
            <a:endParaRPr/>
          </a:p>
        </p:txBody>
      </p:sp>
      <p:sp>
        <p:nvSpPr>
          <p:cNvPr id="632" name="Google Shape;632;p16"/>
          <p:cNvSpPr txBox="1"/>
          <p:nvPr/>
        </p:nvSpPr>
        <p:spPr>
          <a:xfrm rot="1009318">
            <a:off x="8537995" y="2975772"/>
            <a:ext cx="983411" cy="369332"/>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800" b="1" i="0" u="none" strike="noStrike" cap="none">
                <a:solidFill>
                  <a:srgbClr val="E3740E"/>
                </a:solidFill>
                <a:latin typeface="Arial"/>
                <a:ea typeface="Arial"/>
                <a:cs typeface="Arial"/>
                <a:sym typeface="Arial"/>
              </a:rPr>
              <a:t>Fatura</a:t>
            </a:r>
            <a:endParaRPr sz="1800" b="1">
              <a:solidFill>
                <a:srgbClr val="E3740E"/>
              </a:solidFill>
              <a:latin typeface="Arial"/>
              <a:ea typeface="Arial"/>
              <a:cs typeface="Arial"/>
              <a:sym typeface="Arial"/>
            </a:endParaRPr>
          </a:p>
        </p:txBody>
      </p:sp>
      <p:sp>
        <p:nvSpPr>
          <p:cNvPr id="633" name="Google Shape;633;p16"/>
          <p:cNvSpPr txBox="1"/>
          <p:nvPr/>
        </p:nvSpPr>
        <p:spPr>
          <a:xfrm rot="1009318">
            <a:off x="7778411" y="3397729"/>
            <a:ext cx="1958865"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b="1">
                <a:solidFill>
                  <a:schemeClr val="dk1"/>
                </a:solidFill>
                <a:latin typeface="Arial"/>
                <a:ea typeface="Arial"/>
                <a:cs typeface="Arial"/>
                <a:sym typeface="Arial"/>
              </a:rPr>
              <a:t>Serviços usados……..</a:t>
            </a:r>
            <a:endParaRPr/>
          </a:p>
          <a:p>
            <a:pPr marL="0" marR="0" lvl="0" indent="0" algn="l" rtl="0">
              <a:spcBef>
                <a:spcPts val="0"/>
              </a:spcBef>
              <a:spcAft>
                <a:spcPts val="0"/>
              </a:spcAft>
              <a:buNone/>
            </a:pPr>
            <a:r>
              <a:rPr lang="pt-BR" sz="1400" b="1">
                <a:solidFill>
                  <a:schemeClr val="dk1"/>
                </a:solidFill>
                <a:latin typeface="Arial"/>
                <a:ea typeface="Arial"/>
                <a:cs typeface="Arial"/>
                <a:sym typeface="Arial"/>
              </a:rPr>
              <a:t>Total………..</a:t>
            </a:r>
            <a:endParaRPr sz="1400" b="1">
              <a:solidFill>
                <a:srgbClr val="E3740E"/>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pic>
        <p:nvPicPr>
          <p:cNvPr id="638" name="Google Shape;638;p17"/>
          <p:cNvPicPr preferRelativeResize="0"/>
          <p:nvPr/>
        </p:nvPicPr>
        <p:blipFill rotWithShape="1">
          <a:blip r:embed="rId3">
            <a:alphaModFix/>
          </a:blip>
          <a:srcRect/>
          <a:stretch/>
        </p:blipFill>
        <p:spPr>
          <a:xfrm>
            <a:off x="7729969" y="2100650"/>
            <a:ext cx="3328686" cy="2355046"/>
          </a:xfrm>
          <a:prstGeom prst="rect">
            <a:avLst/>
          </a:prstGeom>
          <a:noFill/>
          <a:ln>
            <a:noFill/>
          </a:ln>
        </p:spPr>
      </p:pic>
      <p:sp>
        <p:nvSpPr>
          <p:cNvPr id="639" name="Google Shape;639;p17"/>
          <p:cNvSpPr txBox="1">
            <a:spLocks noGrp="1"/>
          </p:cNvSpPr>
          <p:nvPr>
            <p:ph type="title"/>
          </p:nvPr>
        </p:nvSpPr>
        <p:spPr>
          <a:xfrm>
            <a:off x="359825" y="375534"/>
            <a:ext cx="9566729"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dirty="0"/>
              <a:t>3 - Pare de tentar adivinhar a capacidade</a:t>
            </a:r>
            <a:endParaRPr dirty="0"/>
          </a:p>
        </p:txBody>
      </p:sp>
      <p:grpSp>
        <p:nvGrpSpPr>
          <p:cNvPr id="640" name="Google Shape;640;p17" descr="Illustration of idle servers due to overestimated capacity."/>
          <p:cNvGrpSpPr/>
          <p:nvPr/>
        </p:nvGrpSpPr>
        <p:grpSpPr>
          <a:xfrm>
            <a:off x="439946" y="2370922"/>
            <a:ext cx="3172317" cy="2194560"/>
            <a:chOff x="439946" y="2150199"/>
            <a:chExt cx="3172317" cy="2194560"/>
          </a:xfrm>
        </p:grpSpPr>
        <p:pic>
          <p:nvPicPr>
            <p:cNvPr id="641" name="Google Shape;641;p17" descr="Cartoon of servers."/>
            <p:cNvPicPr preferRelativeResize="0"/>
            <p:nvPr/>
          </p:nvPicPr>
          <p:blipFill rotWithShape="1">
            <a:blip r:embed="rId4">
              <a:alphaModFix/>
            </a:blip>
            <a:srcRect/>
            <a:stretch/>
          </p:blipFill>
          <p:spPr>
            <a:xfrm>
              <a:off x="830370" y="2150199"/>
              <a:ext cx="2781893" cy="2194560"/>
            </a:xfrm>
            <a:prstGeom prst="rect">
              <a:avLst/>
            </a:prstGeom>
            <a:noFill/>
            <a:ln>
              <a:noFill/>
            </a:ln>
          </p:spPr>
        </p:pic>
        <p:pic>
          <p:nvPicPr>
            <p:cNvPr id="642" name="Google Shape;642;p17" descr="A thermometer showing a cold temperature."/>
            <p:cNvPicPr preferRelativeResize="0"/>
            <p:nvPr/>
          </p:nvPicPr>
          <p:blipFill rotWithShape="1">
            <a:blip r:embed="rId5">
              <a:alphaModFix/>
            </a:blip>
            <a:srcRect/>
            <a:stretch/>
          </p:blipFill>
          <p:spPr>
            <a:xfrm>
              <a:off x="439946" y="2463631"/>
              <a:ext cx="1567696" cy="1567696"/>
            </a:xfrm>
            <a:prstGeom prst="rect">
              <a:avLst/>
            </a:prstGeom>
            <a:noFill/>
            <a:ln>
              <a:noFill/>
            </a:ln>
          </p:spPr>
        </p:pic>
      </p:grpSp>
      <p:sp>
        <p:nvSpPr>
          <p:cNvPr id="643" name="Google Shape;643;p17"/>
          <p:cNvSpPr txBox="1">
            <a:spLocks noGrp="1"/>
          </p:cNvSpPr>
          <p:nvPr>
            <p:ph type="body" idx="4294967295"/>
          </p:nvPr>
        </p:nvSpPr>
        <p:spPr>
          <a:xfrm>
            <a:off x="763991" y="4573648"/>
            <a:ext cx="2914650" cy="942975"/>
          </a:xfrm>
          <a:prstGeom prst="rect">
            <a:avLst/>
          </a:prstGeom>
          <a:solidFill>
            <a:schemeClr val="lt1"/>
          </a:solidFill>
          <a:ln>
            <a:noFill/>
          </a:ln>
        </p:spPr>
        <p:txBody>
          <a:bodyPr spcFirstLastPara="1" wrap="square" lIns="91425" tIns="45700" rIns="91425" bIns="45700" anchor="t" anchorCtr="0">
            <a:normAutofit fontScale="92500" lnSpcReduction="20000"/>
          </a:bodyPr>
          <a:lstStyle/>
          <a:p>
            <a:pPr marL="0" lvl="0" indent="0" algn="ctr" rtl="0">
              <a:lnSpc>
                <a:spcPct val="90000"/>
              </a:lnSpc>
              <a:spcBef>
                <a:spcPts val="0"/>
              </a:spcBef>
              <a:spcAft>
                <a:spcPts val="0"/>
              </a:spcAft>
              <a:buClr>
                <a:srgbClr val="FF9900"/>
              </a:buClr>
              <a:buSzPct val="75000"/>
              <a:buFont typeface="Noto Sans Symbols"/>
              <a:buNone/>
            </a:pPr>
            <a:r>
              <a:rPr lang="pt-BR">
                <a:solidFill>
                  <a:schemeClr val="dk1"/>
                </a:solidFill>
                <a:latin typeface="Arial"/>
                <a:ea typeface="Arial"/>
                <a:cs typeface="Arial"/>
                <a:sym typeface="Arial"/>
              </a:rPr>
              <a:t>Capacidade do servidor superestimada</a:t>
            </a:r>
            <a:endParaRPr/>
          </a:p>
        </p:txBody>
      </p:sp>
      <p:pic>
        <p:nvPicPr>
          <p:cNvPr id="644" name="Google Shape;644;p17" descr="Cartoon of hot servers and a thermometer showing a hot temperature."/>
          <p:cNvPicPr preferRelativeResize="0"/>
          <p:nvPr/>
        </p:nvPicPr>
        <p:blipFill rotWithShape="1">
          <a:blip r:embed="rId6">
            <a:alphaModFix/>
          </a:blip>
          <a:srcRect/>
          <a:stretch/>
        </p:blipFill>
        <p:spPr>
          <a:xfrm>
            <a:off x="4062627" y="1698152"/>
            <a:ext cx="2802518" cy="2910462"/>
          </a:xfrm>
          <a:prstGeom prst="rect">
            <a:avLst/>
          </a:prstGeom>
          <a:noFill/>
          <a:ln>
            <a:noFill/>
          </a:ln>
        </p:spPr>
      </p:pic>
      <p:sp>
        <p:nvSpPr>
          <p:cNvPr id="645" name="Google Shape;645;p17"/>
          <p:cNvSpPr txBox="1"/>
          <p:nvPr/>
        </p:nvSpPr>
        <p:spPr>
          <a:xfrm>
            <a:off x="3949870" y="4574411"/>
            <a:ext cx="2915275" cy="942369"/>
          </a:xfrm>
          <a:prstGeom prst="rect">
            <a:avLst/>
          </a:prstGeom>
          <a:solidFill>
            <a:schemeClr val="lt1"/>
          </a:solidFill>
          <a:ln>
            <a:noFill/>
          </a:ln>
        </p:spPr>
        <p:txBody>
          <a:bodyPr spcFirstLastPara="1" wrap="square" lIns="91425" tIns="45700" rIns="91425" bIns="45700" anchor="t" anchorCtr="0">
            <a:normAutofit fontScale="92500" lnSpcReduction="20000"/>
          </a:bodyPr>
          <a:lstStyle/>
          <a:p>
            <a:pPr marL="0" marR="0" lvl="0" indent="0" algn="ctr" rtl="0">
              <a:lnSpc>
                <a:spcPct val="90000"/>
              </a:lnSpc>
              <a:spcBef>
                <a:spcPts val="0"/>
              </a:spcBef>
              <a:spcAft>
                <a:spcPts val="0"/>
              </a:spcAft>
              <a:buClr>
                <a:srgbClr val="FF9900"/>
              </a:buClr>
              <a:buSzPct val="75000"/>
              <a:buFont typeface="Noto Sans Symbols"/>
              <a:buNone/>
            </a:pPr>
            <a:r>
              <a:rPr lang="pt-BR" sz="2800" b="0">
                <a:solidFill>
                  <a:schemeClr val="dk1"/>
                </a:solidFill>
                <a:latin typeface="Arial"/>
                <a:ea typeface="Arial"/>
                <a:cs typeface="Arial"/>
                <a:sym typeface="Arial"/>
              </a:rPr>
              <a:t>Capacidade do servidor subestimada</a:t>
            </a:r>
            <a:endParaRPr/>
          </a:p>
        </p:txBody>
      </p:sp>
      <p:grpSp>
        <p:nvGrpSpPr>
          <p:cNvPr id="646" name="Google Shape;646;p17" descr="instances running over time tracks with application demand over time."/>
          <p:cNvGrpSpPr/>
          <p:nvPr/>
        </p:nvGrpSpPr>
        <p:grpSpPr>
          <a:xfrm>
            <a:off x="7922068" y="1847742"/>
            <a:ext cx="3389884" cy="2359514"/>
            <a:chOff x="7922068" y="1888932"/>
            <a:chExt cx="3389884" cy="2359514"/>
          </a:xfrm>
        </p:grpSpPr>
        <p:pic>
          <p:nvPicPr>
            <p:cNvPr id="647" name="Google Shape;647;p17"/>
            <p:cNvPicPr preferRelativeResize="0"/>
            <p:nvPr/>
          </p:nvPicPr>
          <p:blipFill rotWithShape="1">
            <a:blip r:embed="rId7">
              <a:alphaModFix/>
            </a:blip>
            <a:srcRect/>
            <a:stretch/>
          </p:blipFill>
          <p:spPr>
            <a:xfrm>
              <a:off x="7922068" y="2011017"/>
              <a:ext cx="3101482" cy="2194299"/>
            </a:xfrm>
            <a:prstGeom prst="rect">
              <a:avLst/>
            </a:prstGeom>
            <a:noFill/>
            <a:ln>
              <a:noFill/>
            </a:ln>
          </p:spPr>
        </p:pic>
        <p:pic>
          <p:nvPicPr>
            <p:cNvPr id="648" name="Google Shape;648;p17"/>
            <p:cNvPicPr preferRelativeResize="0"/>
            <p:nvPr/>
          </p:nvPicPr>
          <p:blipFill rotWithShape="1">
            <a:blip r:embed="rId8">
              <a:alphaModFix/>
            </a:blip>
            <a:srcRect/>
            <a:stretch/>
          </p:blipFill>
          <p:spPr>
            <a:xfrm>
              <a:off x="7976949" y="1888932"/>
              <a:ext cx="3335003" cy="2359514"/>
            </a:xfrm>
            <a:prstGeom prst="rect">
              <a:avLst/>
            </a:prstGeom>
            <a:noFill/>
            <a:ln>
              <a:noFill/>
            </a:ln>
          </p:spPr>
        </p:pic>
      </p:grpSp>
      <p:sp>
        <p:nvSpPr>
          <p:cNvPr id="649" name="Google Shape;649;p17"/>
          <p:cNvSpPr txBox="1"/>
          <p:nvPr/>
        </p:nvSpPr>
        <p:spPr>
          <a:xfrm>
            <a:off x="8090292" y="4565482"/>
            <a:ext cx="2915275" cy="942369"/>
          </a:xfrm>
          <a:prstGeom prst="rect">
            <a:avLst/>
          </a:prstGeom>
          <a:solidFill>
            <a:schemeClr val="lt1"/>
          </a:solid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FF9900"/>
              </a:buClr>
              <a:buSzPts val="2100"/>
              <a:buFont typeface="Noto Sans Symbols"/>
              <a:buNone/>
            </a:pPr>
            <a:r>
              <a:rPr lang="pt-BR" sz="2800" b="0">
                <a:solidFill>
                  <a:schemeClr val="dk1"/>
                </a:solidFill>
                <a:latin typeface="Arial"/>
                <a:ea typeface="Arial"/>
                <a:cs typeface="Arial"/>
                <a:sym typeface="Arial"/>
              </a:rPr>
              <a:t>Escalabilidade sob demanda</a:t>
            </a:r>
            <a:endParaRPr sz="2800" b="0">
              <a:solidFill>
                <a:schemeClr val="dk1"/>
              </a:solidFill>
              <a:latin typeface="Arial"/>
              <a:ea typeface="Arial"/>
              <a:cs typeface="Arial"/>
              <a:sym typeface="Arial"/>
            </a:endParaRPr>
          </a:p>
        </p:txBody>
      </p:sp>
      <p:sp>
        <p:nvSpPr>
          <p:cNvPr id="650" name="Google Shape;650;p17"/>
          <p:cNvSpPr txBox="1">
            <a:spLocks noGrp="1"/>
          </p:cNvSpPr>
          <p:nvPr>
            <p:ph type="ftr" idx="11"/>
          </p:nvPr>
        </p:nvSpPr>
        <p:spPr>
          <a:xfrm>
            <a:off x="419100" y="6356350"/>
            <a:ext cx="4334055"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651" name="Google Shape;651;p1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656" name="Google Shape;656;p1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dirty="0"/>
              <a:t>4 - Aumente a velocidade e a agilidade</a:t>
            </a:r>
            <a:endParaRPr dirty="0"/>
          </a:p>
        </p:txBody>
      </p:sp>
      <p:pic>
        <p:nvPicPr>
          <p:cNvPr id="657" name="Google Shape;657;p18"/>
          <p:cNvPicPr preferRelativeResize="0"/>
          <p:nvPr/>
        </p:nvPicPr>
        <p:blipFill rotWithShape="1">
          <a:blip r:embed="rId3">
            <a:alphaModFix/>
          </a:blip>
          <a:srcRect/>
          <a:stretch/>
        </p:blipFill>
        <p:spPr>
          <a:xfrm rot="-900000">
            <a:off x="2103145" y="2074288"/>
            <a:ext cx="2106123" cy="2529917"/>
          </a:xfrm>
          <a:prstGeom prst="rect">
            <a:avLst/>
          </a:prstGeom>
          <a:noFill/>
          <a:ln w="9525" cap="flat" cmpd="sng">
            <a:solidFill>
              <a:schemeClr val="dk1"/>
            </a:solidFill>
            <a:prstDash val="solid"/>
            <a:round/>
            <a:headEnd type="none" w="sm" len="sm"/>
            <a:tailEnd type="none" w="sm" len="sm"/>
          </a:ln>
          <a:effectLst>
            <a:outerShdw blurRad="50800" dist="38100" dir="2700000" algn="tl" rotWithShape="0">
              <a:srgbClr val="000000">
                <a:alpha val="40000"/>
              </a:srgbClr>
            </a:outerShdw>
          </a:effectLst>
        </p:spPr>
      </p:pic>
      <p:sp>
        <p:nvSpPr>
          <p:cNvPr id="658" name="Google Shape;658;p18"/>
          <p:cNvSpPr txBox="1">
            <a:spLocks noGrp="1"/>
          </p:cNvSpPr>
          <p:nvPr>
            <p:ph type="body" idx="4294967295"/>
          </p:nvPr>
        </p:nvSpPr>
        <p:spPr>
          <a:xfrm>
            <a:off x="809893" y="4958984"/>
            <a:ext cx="4830763" cy="941387"/>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FF9900"/>
              </a:buClr>
              <a:buSzPts val="2100"/>
              <a:buNone/>
            </a:pPr>
            <a:r>
              <a:rPr lang="pt-BR" i="1">
                <a:solidFill>
                  <a:schemeClr val="dk1"/>
                </a:solidFill>
                <a:latin typeface="Arial"/>
                <a:ea typeface="Arial"/>
                <a:cs typeface="Arial"/>
                <a:sym typeface="Arial"/>
              </a:rPr>
              <a:t>Semanas</a:t>
            </a:r>
            <a:r>
              <a:rPr lang="pt-BR">
                <a:solidFill>
                  <a:schemeClr val="dk1"/>
                </a:solidFill>
                <a:latin typeface="Arial"/>
                <a:ea typeface="Arial"/>
                <a:cs typeface="Arial"/>
                <a:sym typeface="Arial"/>
              </a:rPr>
              <a:t> para obter os recursos desejados</a:t>
            </a:r>
            <a:endParaRPr/>
          </a:p>
        </p:txBody>
      </p:sp>
      <p:grpSp>
        <p:nvGrpSpPr>
          <p:cNvPr id="659" name="Google Shape;659;p18" descr="Hand cursor on a blue button that says launch."/>
          <p:cNvGrpSpPr/>
          <p:nvPr/>
        </p:nvGrpSpPr>
        <p:grpSpPr>
          <a:xfrm>
            <a:off x="7154426" y="2779327"/>
            <a:ext cx="3496828" cy="1946170"/>
            <a:chOff x="7154426" y="2779327"/>
            <a:chExt cx="3496828" cy="1946170"/>
          </a:xfrm>
        </p:grpSpPr>
        <p:sp>
          <p:nvSpPr>
            <p:cNvPr id="660" name="Google Shape;660;p18"/>
            <p:cNvSpPr/>
            <p:nvPr/>
          </p:nvSpPr>
          <p:spPr>
            <a:xfrm>
              <a:off x="7154426" y="2779327"/>
              <a:ext cx="3496828" cy="1205654"/>
            </a:xfrm>
            <a:prstGeom prst="roundRect">
              <a:avLst>
                <a:gd name="adj" fmla="val 16667"/>
              </a:avLst>
            </a:prstGeom>
            <a:gradFill>
              <a:gsLst>
                <a:gs pos="0">
                  <a:srgbClr val="134C84"/>
                </a:gs>
                <a:gs pos="50000">
                  <a:srgbClr val="1C6EBF"/>
                </a:gs>
                <a:gs pos="100000">
                  <a:srgbClr val="2284E5"/>
                </a:gs>
              </a:gsLst>
              <a:lin ang="16200000" scaled="0"/>
            </a:gradFill>
            <a:ln w="28575" cap="flat" cmpd="sng">
              <a:solidFill>
                <a:srgbClr val="2066A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cxnSp>
          <p:nvCxnSpPr>
            <p:cNvPr id="661" name="Google Shape;661;p18"/>
            <p:cNvCxnSpPr/>
            <p:nvPr/>
          </p:nvCxnSpPr>
          <p:spPr>
            <a:xfrm>
              <a:off x="9576082" y="2779327"/>
              <a:ext cx="10049" cy="1205654"/>
            </a:xfrm>
            <a:prstGeom prst="straightConnector1">
              <a:avLst/>
            </a:prstGeom>
            <a:noFill/>
            <a:ln w="28575" cap="flat" cmpd="sng">
              <a:solidFill>
                <a:srgbClr val="2066AF"/>
              </a:solidFill>
              <a:prstDash val="solid"/>
              <a:miter lim="800000"/>
              <a:headEnd type="none" w="sm" len="sm"/>
              <a:tailEnd type="none" w="sm" len="sm"/>
            </a:ln>
          </p:spPr>
        </p:cxnSp>
        <p:sp>
          <p:nvSpPr>
            <p:cNvPr id="662" name="Google Shape;662;p18"/>
            <p:cNvSpPr/>
            <p:nvPr/>
          </p:nvSpPr>
          <p:spPr>
            <a:xfrm rot="10800000">
              <a:off x="9947871" y="3339246"/>
              <a:ext cx="383093" cy="197774"/>
            </a:xfrm>
            <a:prstGeom prst="triangle">
              <a:avLst>
                <a:gd name="adj" fmla="val 50000"/>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663" name="Google Shape;663;p18" descr="Hand cursor."/>
            <p:cNvPicPr preferRelativeResize="0"/>
            <p:nvPr/>
          </p:nvPicPr>
          <p:blipFill rotWithShape="1">
            <a:blip r:embed="rId4">
              <a:alphaModFix/>
            </a:blip>
            <a:srcRect/>
            <a:stretch/>
          </p:blipFill>
          <p:spPr>
            <a:xfrm>
              <a:off x="8099400" y="3827855"/>
              <a:ext cx="664255" cy="897642"/>
            </a:xfrm>
            <a:prstGeom prst="rect">
              <a:avLst/>
            </a:prstGeom>
            <a:noFill/>
            <a:ln>
              <a:noFill/>
            </a:ln>
          </p:spPr>
        </p:pic>
        <p:sp>
          <p:nvSpPr>
            <p:cNvPr id="664" name="Google Shape;664;p18"/>
            <p:cNvSpPr txBox="1"/>
            <p:nvPr/>
          </p:nvSpPr>
          <p:spPr>
            <a:xfrm>
              <a:off x="7362118" y="3074750"/>
              <a:ext cx="2177930" cy="67710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3800" b="1">
                  <a:solidFill>
                    <a:schemeClr val="lt1"/>
                  </a:solidFill>
                  <a:latin typeface="Arial"/>
                  <a:ea typeface="Arial"/>
                  <a:cs typeface="Arial"/>
                  <a:sym typeface="Arial"/>
                </a:rPr>
                <a:t>Executar</a:t>
              </a:r>
              <a:endParaRPr/>
            </a:p>
          </p:txBody>
        </p:sp>
      </p:grpSp>
      <p:sp>
        <p:nvSpPr>
          <p:cNvPr id="665" name="Google Shape;665;p18"/>
          <p:cNvSpPr txBox="1"/>
          <p:nvPr/>
        </p:nvSpPr>
        <p:spPr>
          <a:xfrm>
            <a:off x="6483925" y="4958620"/>
            <a:ext cx="4831359" cy="942369"/>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FF9900"/>
              </a:buClr>
              <a:buSzPts val="2100"/>
              <a:buFont typeface="Noto Sans Symbols"/>
              <a:buNone/>
            </a:pPr>
            <a:r>
              <a:rPr lang="pt-BR" sz="2800" b="0" i="1">
                <a:solidFill>
                  <a:schemeClr val="dk1"/>
                </a:solidFill>
                <a:latin typeface="Arial"/>
                <a:ea typeface="Arial"/>
                <a:cs typeface="Arial"/>
                <a:sym typeface="Arial"/>
              </a:rPr>
              <a:t>Minutos</a:t>
            </a:r>
            <a:r>
              <a:rPr lang="pt-BR" sz="2800" b="0">
                <a:solidFill>
                  <a:schemeClr val="dk1"/>
                </a:solidFill>
                <a:latin typeface="Arial"/>
                <a:ea typeface="Arial"/>
                <a:cs typeface="Arial"/>
                <a:sym typeface="Arial"/>
              </a:rPr>
              <a:t> para obter os recursos desejados</a:t>
            </a:r>
            <a:endParaRPr/>
          </a:p>
        </p:txBody>
      </p:sp>
      <p:sp>
        <p:nvSpPr>
          <p:cNvPr id="666" name="Google Shape;666;p18"/>
          <p:cNvSpPr txBox="1">
            <a:spLocks noGrp="1"/>
          </p:cNvSpPr>
          <p:nvPr>
            <p:ph type="ftr" idx="11"/>
          </p:nvPr>
        </p:nvSpPr>
        <p:spPr>
          <a:xfrm>
            <a:off x="419100" y="6356350"/>
            <a:ext cx="4463451"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667" name="Google Shape;667;p1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19"/>
          <p:cNvSpPr txBox="1">
            <a:spLocks noGrp="1"/>
          </p:cNvSpPr>
          <p:nvPr>
            <p:ph type="title"/>
          </p:nvPr>
        </p:nvSpPr>
        <p:spPr>
          <a:xfrm>
            <a:off x="374511" y="366046"/>
            <a:ext cx="9678187"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3200" dirty="0"/>
              <a:t>5 - Pare de gastar dinheiro com a operação e manutenção de datacenters</a:t>
            </a:r>
            <a:endParaRPr sz="3200" dirty="0"/>
          </a:p>
        </p:txBody>
      </p:sp>
      <p:grpSp>
        <p:nvGrpSpPr>
          <p:cNvPr id="673" name="Google Shape;673;p19" descr="Illustration of data center bills for payroll, utilities, maintenance, landscaping, and hardware."/>
          <p:cNvGrpSpPr/>
          <p:nvPr/>
        </p:nvGrpSpPr>
        <p:grpSpPr>
          <a:xfrm>
            <a:off x="34475" y="1750927"/>
            <a:ext cx="4683082" cy="3682379"/>
            <a:chOff x="34475" y="1750927"/>
            <a:chExt cx="4683082" cy="3682379"/>
          </a:xfrm>
        </p:grpSpPr>
        <p:pic>
          <p:nvPicPr>
            <p:cNvPr id="674" name="Google Shape;674;p19"/>
            <p:cNvPicPr preferRelativeResize="0"/>
            <p:nvPr/>
          </p:nvPicPr>
          <p:blipFill rotWithShape="1">
            <a:blip r:embed="rId3">
              <a:alphaModFix/>
            </a:blip>
            <a:srcRect l="24349" t="9949" r="16733" b="6569"/>
            <a:stretch/>
          </p:blipFill>
          <p:spPr>
            <a:xfrm>
              <a:off x="34475" y="1750927"/>
              <a:ext cx="3882481" cy="3208989"/>
            </a:xfrm>
            <a:prstGeom prst="rect">
              <a:avLst/>
            </a:prstGeom>
            <a:noFill/>
            <a:ln>
              <a:noFill/>
            </a:ln>
          </p:spPr>
        </p:pic>
        <p:grpSp>
          <p:nvGrpSpPr>
            <p:cNvPr id="675" name="Google Shape;675;p19"/>
            <p:cNvGrpSpPr/>
            <p:nvPr/>
          </p:nvGrpSpPr>
          <p:grpSpPr>
            <a:xfrm>
              <a:off x="351204" y="1817206"/>
              <a:ext cx="4366353" cy="3616100"/>
              <a:chOff x="-4012907" y="1357477"/>
              <a:chExt cx="5199548" cy="4668045"/>
            </a:xfrm>
          </p:grpSpPr>
          <p:sp>
            <p:nvSpPr>
              <p:cNvPr id="676" name="Google Shape;676;p19"/>
              <p:cNvSpPr txBox="1"/>
              <p:nvPr/>
            </p:nvSpPr>
            <p:spPr>
              <a:xfrm rot="-1800000">
                <a:off x="-3414084" y="1620669"/>
                <a:ext cx="1825663" cy="2884476"/>
              </a:xfrm>
              <a:prstGeom prst="rect">
                <a:avLst/>
              </a:prstGeom>
              <a:solidFill>
                <a:srgbClr val="FFC000"/>
              </a:solidFill>
              <a:ln w="12700" cap="flat" cmpd="sng">
                <a:solidFill>
                  <a:schemeClr val="dk1"/>
                </a:solidFill>
                <a:prstDash val="solid"/>
                <a:round/>
                <a:headEnd type="none" w="sm" len="sm"/>
                <a:tailEnd type="none" w="sm" len="sm"/>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endParaRPr/>
              </a:p>
            </p:txBody>
          </p:sp>
          <p:sp>
            <p:nvSpPr>
              <p:cNvPr id="677" name="Google Shape;677;p19"/>
              <p:cNvSpPr txBox="1"/>
              <p:nvPr/>
            </p:nvSpPr>
            <p:spPr>
              <a:xfrm rot="-1800000">
                <a:off x="-2817791" y="1846092"/>
                <a:ext cx="1825663" cy="2884476"/>
              </a:xfrm>
              <a:prstGeom prst="rect">
                <a:avLst/>
              </a:prstGeom>
              <a:solidFill>
                <a:srgbClr val="FFC000"/>
              </a:solidFill>
              <a:ln w="12700" cap="flat" cmpd="sng">
                <a:solidFill>
                  <a:schemeClr val="dk1"/>
                </a:solidFill>
                <a:prstDash val="solid"/>
                <a:round/>
                <a:headEnd type="none" w="sm" len="sm"/>
                <a:tailEnd type="none" w="sm" len="sm"/>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endParaRPr/>
              </a:p>
            </p:txBody>
          </p:sp>
          <p:sp>
            <p:nvSpPr>
              <p:cNvPr id="678" name="Google Shape;678;p19"/>
              <p:cNvSpPr txBox="1"/>
              <p:nvPr/>
            </p:nvSpPr>
            <p:spPr>
              <a:xfrm rot="-1800000">
                <a:off x="-2391648" y="2076484"/>
                <a:ext cx="1999586" cy="3010056"/>
              </a:xfrm>
              <a:prstGeom prst="rect">
                <a:avLst/>
              </a:prstGeom>
              <a:solidFill>
                <a:srgbClr val="FFC000"/>
              </a:solidFill>
              <a:ln w="12700" cap="flat" cmpd="sng">
                <a:solidFill>
                  <a:schemeClr val="dk1"/>
                </a:solidFill>
                <a:prstDash val="solid"/>
                <a:round/>
                <a:headEnd type="none" w="sm" len="sm"/>
                <a:tailEnd type="none" w="sm" len="sm"/>
              </a:ln>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endParaRPr/>
              </a:p>
            </p:txBody>
          </p:sp>
          <p:sp>
            <p:nvSpPr>
              <p:cNvPr id="679" name="Google Shape;679;p19"/>
              <p:cNvSpPr txBox="1"/>
              <p:nvPr/>
            </p:nvSpPr>
            <p:spPr>
              <a:xfrm rot="-1800000">
                <a:off x="-1885852" y="2307764"/>
                <a:ext cx="1999586" cy="3010056"/>
              </a:xfrm>
              <a:prstGeom prst="rect">
                <a:avLst/>
              </a:prstGeom>
              <a:solidFill>
                <a:srgbClr val="FFC000"/>
              </a:solidFill>
              <a:ln w="12700" cap="flat" cmpd="sng">
                <a:solidFill>
                  <a:schemeClr val="dk1"/>
                </a:solidFill>
                <a:prstDash val="solid"/>
                <a:round/>
                <a:headEnd type="none" w="sm" len="sm"/>
                <a:tailEnd type="none" w="sm" len="sm"/>
              </a:ln>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endParaRPr/>
              </a:p>
            </p:txBody>
          </p:sp>
          <p:sp>
            <p:nvSpPr>
              <p:cNvPr id="680" name="Google Shape;680;p19"/>
              <p:cNvSpPr txBox="1"/>
              <p:nvPr/>
            </p:nvSpPr>
            <p:spPr>
              <a:xfrm rot="-1800000">
                <a:off x="-1431512" y="2717205"/>
                <a:ext cx="1999586" cy="3010056"/>
              </a:xfrm>
              <a:prstGeom prst="rect">
                <a:avLst/>
              </a:prstGeom>
              <a:solidFill>
                <a:srgbClr val="FFC000"/>
              </a:solidFill>
              <a:ln w="12700" cap="flat" cmpd="sng">
                <a:solidFill>
                  <a:schemeClr val="dk1"/>
                </a:solidFill>
                <a:prstDash val="solid"/>
                <a:round/>
                <a:headEnd type="none" w="sm" len="sm"/>
                <a:tailEnd type="none" w="sm" len="sm"/>
              </a:ln>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br>
                  <a:rPr lang="pt-BR" sz="2000">
                    <a:solidFill>
                      <a:schemeClr val="dk1"/>
                    </a:solidFill>
                    <a:latin typeface="Arial"/>
                    <a:ea typeface="Arial"/>
                    <a:cs typeface="Arial"/>
                    <a:sym typeface="Arial"/>
                  </a:rPr>
                </a:br>
                <a:r>
                  <a:rPr lang="pt-BR" sz="2000">
                    <a:solidFill>
                      <a:schemeClr val="dk1"/>
                    </a:solidFill>
                    <a:latin typeface="Arial"/>
                    <a:ea typeface="Arial"/>
                    <a:cs typeface="Arial"/>
                    <a:sym typeface="Arial"/>
                  </a:rPr>
                  <a:t>…. … .. …</a:t>
                </a:r>
                <a:endParaRPr/>
              </a:p>
            </p:txBody>
          </p:sp>
        </p:grpSp>
      </p:grpSp>
      <p:sp>
        <p:nvSpPr>
          <p:cNvPr id="681" name="Google Shape;681;p19"/>
          <p:cNvSpPr txBox="1"/>
          <p:nvPr/>
        </p:nvSpPr>
        <p:spPr>
          <a:xfrm>
            <a:off x="795604" y="5378311"/>
            <a:ext cx="3520516"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800">
                <a:solidFill>
                  <a:schemeClr val="dk1"/>
                </a:solidFill>
                <a:latin typeface="Arial"/>
                <a:ea typeface="Arial"/>
                <a:cs typeface="Arial"/>
                <a:sym typeface="Arial"/>
              </a:rPr>
              <a:t>Operação de datacenters</a:t>
            </a:r>
            <a:endParaRPr/>
          </a:p>
        </p:txBody>
      </p:sp>
      <p:sp>
        <p:nvSpPr>
          <p:cNvPr id="682" name="Google Shape;682;p19" descr="Left-right arrow labeled investment."/>
          <p:cNvSpPr/>
          <p:nvPr/>
        </p:nvSpPr>
        <p:spPr>
          <a:xfrm>
            <a:off x="4813045" y="2849519"/>
            <a:ext cx="2559864" cy="1662774"/>
          </a:xfrm>
          <a:prstGeom prst="leftRightArrow">
            <a:avLst>
              <a:gd name="adj1" fmla="val 35090"/>
              <a:gd name="adj2" fmla="val 41055"/>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r>
              <a:rPr lang="pt-BR" sz="2200">
                <a:solidFill>
                  <a:schemeClr val="dk1"/>
                </a:solidFill>
                <a:latin typeface="Arial"/>
                <a:ea typeface="Arial"/>
                <a:cs typeface="Arial"/>
                <a:sym typeface="Arial"/>
              </a:rPr>
              <a:t>Investimento</a:t>
            </a:r>
            <a:endParaRPr/>
          </a:p>
        </p:txBody>
      </p:sp>
      <p:grpSp>
        <p:nvGrpSpPr>
          <p:cNvPr id="683" name="Google Shape;683;p19" descr="cartoon office building and cartoon outline of people."/>
          <p:cNvGrpSpPr/>
          <p:nvPr/>
        </p:nvGrpSpPr>
        <p:grpSpPr>
          <a:xfrm>
            <a:off x="6911907" y="1965559"/>
            <a:ext cx="5175705" cy="3285723"/>
            <a:chOff x="6911907" y="1965559"/>
            <a:chExt cx="5175705" cy="3285723"/>
          </a:xfrm>
        </p:grpSpPr>
        <p:pic>
          <p:nvPicPr>
            <p:cNvPr id="684" name="Google Shape;684;p19" descr="Cartoon office building."/>
            <p:cNvPicPr preferRelativeResize="0"/>
            <p:nvPr/>
          </p:nvPicPr>
          <p:blipFill rotWithShape="1">
            <a:blip r:embed="rId4">
              <a:alphaModFix/>
            </a:blip>
            <a:srcRect/>
            <a:stretch/>
          </p:blipFill>
          <p:spPr>
            <a:xfrm>
              <a:off x="6911907" y="1965559"/>
              <a:ext cx="3148995" cy="3148995"/>
            </a:xfrm>
            <a:prstGeom prst="rect">
              <a:avLst/>
            </a:prstGeom>
            <a:noFill/>
            <a:ln>
              <a:noFill/>
            </a:ln>
          </p:spPr>
        </p:pic>
        <p:grpSp>
          <p:nvGrpSpPr>
            <p:cNvPr id="685" name="Google Shape;685;p19"/>
            <p:cNvGrpSpPr/>
            <p:nvPr/>
          </p:nvGrpSpPr>
          <p:grpSpPr>
            <a:xfrm>
              <a:off x="9595462" y="3290019"/>
              <a:ext cx="2492150" cy="1961263"/>
              <a:chOff x="9595462" y="3290019"/>
              <a:chExt cx="2492150" cy="1961263"/>
            </a:xfrm>
          </p:grpSpPr>
          <p:pic>
            <p:nvPicPr>
              <p:cNvPr id="686" name="Google Shape;686;p19" descr="Cartoon of customer outlines."/>
              <p:cNvPicPr preferRelativeResize="0"/>
              <p:nvPr/>
            </p:nvPicPr>
            <p:blipFill rotWithShape="1">
              <a:blip r:embed="rId5">
                <a:alphaModFix/>
              </a:blip>
              <a:srcRect/>
              <a:stretch/>
            </p:blipFill>
            <p:spPr>
              <a:xfrm>
                <a:off x="10154557" y="3290019"/>
                <a:ext cx="1532065" cy="1532065"/>
              </a:xfrm>
              <a:prstGeom prst="rect">
                <a:avLst/>
              </a:prstGeom>
              <a:noFill/>
              <a:ln>
                <a:noFill/>
              </a:ln>
            </p:spPr>
          </p:pic>
          <p:pic>
            <p:nvPicPr>
              <p:cNvPr id="687" name="Google Shape;687;p19" descr="Cartoon outline of customers."/>
              <p:cNvPicPr preferRelativeResize="0"/>
              <p:nvPr/>
            </p:nvPicPr>
            <p:blipFill rotWithShape="1">
              <a:blip r:embed="rId5">
                <a:alphaModFix/>
              </a:blip>
              <a:srcRect/>
              <a:stretch/>
            </p:blipFill>
            <p:spPr>
              <a:xfrm>
                <a:off x="9595462" y="3675983"/>
                <a:ext cx="1532065" cy="1532065"/>
              </a:xfrm>
              <a:prstGeom prst="rect">
                <a:avLst/>
              </a:prstGeom>
              <a:noFill/>
              <a:ln>
                <a:noFill/>
              </a:ln>
            </p:spPr>
          </p:pic>
          <p:pic>
            <p:nvPicPr>
              <p:cNvPr id="688" name="Google Shape;688;p19" descr="Cartoon outline of customers."/>
              <p:cNvPicPr preferRelativeResize="0"/>
              <p:nvPr/>
            </p:nvPicPr>
            <p:blipFill rotWithShape="1">
              <a:blip r:embed="rId6">
                <a:alphaModFix/>
              </a:blip>
              <a:srcRect/>
              <a:stretch/>
            </p:blipFill>
            <p:spPr>
              <a:xfrm>
                <a:off x="9817967" y="3530571"/>
                <a:ext cx="1532065" cy="1532065"/>
              </a:xfrm>
              <a:prstGeom prst="rect">
                <a:avLst/>
              </a:prstGeom>
              <a:noFill/>
              <a:ln>
                <a:noFill/>
              </a:ln>
            </p:spPr>
          </p:pic>
          <p:pic>
            <p:nvPicPr>
              <p:cNvPr id="689" name="Google Shape;689;p19" descr="Cartoon outline of customers."/>
              <p:cNvPicPr preferRelativeResize="0"/>
              <p:nvPr/>
            </p:nvPicPr>
            <p:blipFill rotWithShape="1">
              <a:blip r:embed="rId5">
                <a:alphaModFix/>
              </a:blip>
              <a:srcRect/>
              <a:stretch/>
            </p:blipFill>
            <p:spPr>
              <a:xfrm>
                <a:off x="10097287" y="3650030"/>
                <a:ext cx="1532065" cy="1532065"/>
              </a:xfrm>
              <a:prstGeom prst="rect">
                <a:avLst/>
              </a:prstGeom>
              <a:noFill/>
              <a:ln>
                <a:noFill/>
              </a:ln>
            </p:spPr>
          </p:pic>
          <p:pic>
            <p:nvPicPr>
              <p:cNvPr id="690" name="Google Shape;690;p19" descr="Cartoon outline of customers."/>
              <p:cNvPicPr preferRelativeResize="0"/>
              <p:nvPr/>
            </p:nvPicPr>
            <p:blipFill rotWithShape="1">
              <a:blip r:embed="rId5">
                <a:alphaModFix/>
              </a:blip>
              <a:srcRect/>
              <a:stretch/>
            </p:blipFill>
            <p:spPr>
              <a:xfrm>
                <a:off x="10376607" y="3504618"/>
                <a:ext cx="1532065" cy="1532065"/>
              </a:xfrm>
              <a:prstGeom prst="rect">
                <a:avLst/>
              </a:prstGeom>
              <a:noFill/>
              <a:ln>
                <a:noFill/>
              </a:ln>
            </p:spPr>
          </p:pic>
          <p:pic>
            <p:nvPicPr>
              <p:cNvPr id="691" name="Google Shape;691;p19" descr="Cartoon outline of customers."/>
              <p:cNvPicPr preferRelativeResize="0"/>
              <p:nvPr/>
            </p:nvPicPr>
            <p:blipFill rotWithShape="1">
              <a:blip r:embed="rId5">
                <a:alphaModFix/>
              </a:blip>
              <a:srcRect/>
              <a:stretch/>
            </p:blipFill>
            <p:spPr>
              <a:xfrm>
                <a:off x="10555547" y="3719217"/>
                <a:ext cx="1532065" cy="1532065"/>
              </a:xfrm>
              <a:prstGeom prst="rect">
                <a:avLst/>
              </a:prstGeom>
              <a:noFill/>
              <a:ln>
                <a:noFill/>
              </a:ln>
            </p:spPr>
          </p:pic>
        </p:grpSp>
      </p:grpSp>
      <p:sp>
        <p:nvSpPr>
          <p:cNvPr id="692" name="Google Shape;692;p19"/>
          <p:cNvSpPr txBox="1"/>
          <p:nvPr/>
        </p:nvSpPr>
        <p:spPr>
          <a:xfrm>
            <a:off x="7683319" y="5378311"/>
            <a:ext cx="3919663"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800">
                <a:solidFill>
                  <a:schemeClr val="dk1"/>
                </a:solidFill>
                <a:latin typeface="Arial"/>
                <a:ea typeface="Arial"/>
                <a:cs typeface="Arial"/>
                <a:sym typeface="Arial"/>
              </a:rPr>
              <a:t>Negócios e clientes</a:t>
            </a:r>
            <a:endParaRPr/>
          </a:p>
        </p:txBody>
      </p:sp>
      <p:sp>
        <p:nvSpPr>
          <p:cNvPr id="693" name="Google Shape;693;p19"/>
          <p:cNvSpPr txBox="1">
            <a:spLocks noGrp="1"/>
          </p:cNvSpPr>
          <p:nvPr>
            <p:ph type="ftr" idx="11"/>
          </p:nvPr>
        </p:nvSpPr>
        <p:spPr>
          <a:xfrm>
            <a:off x="419099" y="6356350"/>
            <a:ext cx="4756749"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694" name="Google Shape;694;p1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29</a:t>
            </a:fld>
            <a:endParaRPr/>
          </a:p>
        </p:txBody>
      </p:sp>
      <p:sp>
        <p:nvSpPr>
          <p:cNvPr id="695" name="Google Shape;695;p19"/>
          <p:cNvSpPr/>
          <p:nvPr/>
        </p:nvSpPr>
        <p:spPr>
          <a:xfrm rot="-1792367">
            <a:off x="397861" y="2219527"/>
            <a:ext cx="1585690"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200" b="1">
                <a:solidFill>
                  <a:schemeClr val="dk1"/>
                </a:solidFill>
                <a:latin typeface="Arial"/>
                <a:ea typeface="Arial"/>
                <a:cs typeface="Arial"/>
                <a:sym typeface="Arial"/>
              </a:rPr>
              <a:t>Folha de pagamento</a:t>
            </a:r>
            <a:endParaRPr sz="1200">
              <a:solidFill>
                <a:schemeClr val="dk1"/>
              </a:solidFill>
              <a:latin typeface="Arial"/>
              <a:ea typeface="Arial"/>
              <a:cs typeface="Arial"/>
              <a:sym typeface="Arial"/>
            </a:endParaRPr>
          </a:p>
        </p:txBody>
      </p:sp>
      <p:sp>
        <p:nvSpPr>
          <p:cNvPr id="696" name="Google Shape;696;p19"/>
          <p:cNvSpPr/>
          <p:nvPr/>
        </p:nvSpPr>
        <p:spPr>
          <a:xfrm rot="-1838119">
            <a:off x="1335832" y="2291939"/>
            <a:ext cx="827471"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200" b="1">
                <a:solidFill>
                  <a:schemeClr val="dk1"/>
                </a:solidFill>
                <a:latin typeface="Arial"/>
                <a:ea typeface="Arial"/>
                <a:cs typeface="Arial"/>
                <a:sym typeface="Arial"/>
              </a:rPr>
              <a:t>Utilitários</a:t>
            </a:r>
            <a:endParaRPr sz="1200">
              <a:solidFill>
                <a:schemeClr val="dk1"/>
              </a:solidFill>
              <a:latin typeface="Arial"/>
              <a:ea typeface="Arial"/>
              <a:cs typeface="Arial"/>
              <a:sym typeface="Arial"/>
            </a:endParaRPr>
          </a:p>
        </p:txBody>
      </p:sp>
      <p:sp>
        <p:nvSpPr>
          <p:cNvPr id="697" name="Google Shape;697;p19"/>
          <p:cNvSpPr/>
          <p:nvPr/>
        </p:nvSpPr>
        <p:spPr>
          <a:xfrm rot="-1740724">
            <a:off x="1589132" y="2531855"/>
            <a:ext cx="1023037"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200" b="1">
                <a:solidFill>
                  <a:schemeClr val="dk1"/>
                </a:solidFill>
                <a:latin typeface="Arial"/>
                <a:ea typeface="Arial"/>
                <a:cs typeface="Arial"/>
                <a:sym typeface="Arial"/>
              </a:rPr>
              <a:t>Manutenção</a:t>
            </a:r>
            <a:endParaRPr sz="1200">
              <a:solidFill>
                <a:schemeClr val="dk1"/>
              </a:solidFill>
              <a:latin typeface="Arial"/>
              <a:ea typeface="Arial"/>
              <a:cs typeface="Arial"/>
              <a:sym typeface="Arial"/>
            </a:endParaRPr>
          </a:p>
        </p:txBody>
      </p:sp>
      <p:sp>
        <p:nvSpPr>
          <p:cNvPr id="698" name="Google Shape;698;p19"/>
          <p:cNvSpPr/>
          <p:nvPr/>
        </p:nvSpPr>
        <p:spPr>
          <a:xfrm rot="-1776260">
            <a:off x="1938527" y="2807745"/>
            <a:ext cx="1075936"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200" b="1">
                <a:solidFill>
                  <a:schemeClr val="dk1"/>
                </a:solidFill>
                <a:latin typeface="Arial"/>
                <a:ea typeface="Arial"/>
                <a:cs typeface="Arial"/>
                <a:sym typeface="Arial"/>
              </a:rPr>
              <a:t>Ambientação</a:t>
            </a:r>
            <a:endParaRPr sz="1200">
              <a:solidFill>
                <a:schemeClr val="dk1"/>
              </a:solidFill>
              <a:latin typeface="Arial"/>
              <a:ea typeface="Arial"/>
              <a:cs typeface="Arial"/>
              <a:sym typeface="Arial"/>
            </a:endParaRPr>
          </a:p>
        </p:txBody>
      </p:sp>
      <p:sp>
        <p:nvSpPr>
          <p:cNvPr id="699" name="Google Shape;699;p19"/>
          <p:cNvSpPr/>
          <p:nvPr/>
        </p:nvSpPr>
        <p:spPr>
          <a:xfrm rot="-1726292">
            <a:off x="2387939" y="3136445"/>
            <a:ext cx="837089"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200" b="1">
                <a:solidFill>
                  <a:schemeClr val="dk1"/>
                </a:solidFill>
                <a:latin typeface="Arial"/>
                <a:ea typeface="Arial"/>
                <a:cs typeface="Arial"/>
                <a:sym typeface="Arial"/>
              </a:rPr>
              <a:t>Hardware</a:t>
            </a:r>
            <a:endParaRPr sz="1200">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Objetivos do módulo</a:t>
            </a:r>
            <a:endParaRPr/>
          </a:p>
        </p:txBody>
      </p:sp>
      <p:sp>
        <p:nvSpPr>
          <p:cNvPr id="423" name="Google Shape;423;p3"/>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pt-BR"/>
              <a:t>Depois de concluir este módulo, você deverá ser capaz de:</a:t>
            </a:r>
            <a:endParaRPr/>
          </a:p>
          <a:p>
            <a:pPr marL="228600" lvl="0" indent="-228600" algn="l" rtl="0">
              <a:lnSpc>
                <a:spcPct val="90000"/>
              </a:lnSpc>
              <a:spcBef>
                <a:spcPts val="1000"/>
              </a:spcBef>
              <a:spcAft>
                <a:spcPts val="0"/>
              </a:spcAft>
              <a:buClr>
                <a:schemeClr val="dk1"/>
              </a:buClr>
              <a:buSzPts val="2800"/>
              <a:buChar char="•"/>
            </a:pPr>
            <a:r>
              <a:rPr lang="pt-BR"/>
              <a:t>Definir diferentes tipos de modelos de computação em nuvem</a:t>
            </a:r>
            <a:endParaRPr/>
          </a:p>
          <a:p>
            <a:pPr marL="228600" lvl="0" indent="-228600" algn="l" rtl="0">
              <a:lnSpc>
                <a:spcPct val="90000"/>
              </a:lnSpc>
              <a:spcBef>
                <a:spcPts val="1000"/>
              </a:spcBef>
              <a:spcAft>
                <a:spcPts val="0"/>
              </a:spcAft>
              <a:buClr>
                <a:schemeClr val="dk1"/>
              </a:buClr>
              <a:buSzPts val="2800"/>
              <a:buChar char="•"/>
            </a:pPr>
            <a:r>
              <a:rPr lang="pt-BR"/>
              <a:t>Descrever seis vantagens da computação em nuvem</a:t>
            </a:r>
            <a:endParaRPr/>
          </a:p>
          <a:p>
            <a:pPr marL="228600" lvl="0" indent="-228600" algn="l" rtl="0">
              <a:lnSpc>
                <a:spcPct val="90000"/>
              </a:lnSpc>
              <a:spcBef>
                <a:spcPts val="1000"/>
              </a:spcBef>
              <a:spcAft>
                <a:spcPts val="0"/>
              </a:spcAft>
              <a:buClr>
                <a:schemeClr val="dk1"/>
              </a:buClr>
              <a:buSzPts val="2800"/>
              <a:buChar char="•"/>
            </a:pPr>
            <a:r>
              <a:rPr lang="pt-BR"/>
              <a:t>Reconhecer as principais categorias dos serviços da AWS e os principais serviços</a:t>
            </a:r>
            <a:endParaRPr/>
          </a:p>
          <a:p>
            <a:pPr marL="228600" lvl="0" indent="-228600" algn="l" rtl="0">
              <a:lnSpc>
                <a:spcPct val="90000"/>
              </a:lnSpc>
              <a:spcBef>
                <a:spcPts val="1000"/>
              </a:spcBef>
              <a:spcAft>
                <a:spcPts val="0"/>
              </a:spcAft>
              <a:buClr>
                <a:schemeClr val="dk1"/>
              </a:buClr>
              <a:buSzPts val="2800"/>
              <a:buChar char="•"/>
            </a:pPr>
            <a:r>
              <a:rPr lang="pt-BR"/>
              <a:t>Analisar o AWS Cloud Adoption Framework (AWS CAF)</a:t>
            </a:r>
            <a:endParaRPr/>
          </a:p>
          <a:p>
            <a:pPr marL="228600" lvl="0" indent="-50800" algn="l" rtl="0">
              <a:lnSpc>
                <a:spcPct val="90000"/>
              </a:lnSpc>
              <a:spcBef>
                <a:spcPts val="1000"/>
              </a:spcBef>
              <a:spcAft>
                <a:spcPts val="0"/>
              </a:spcAft>
              <a:buClr>
                <a:schemeClr val="dk1"/>
              </a:buClr>
              <a:buSzPts val="2800"/>
              <a:buNone/>
            </a:pPr>
            <a:endParaRPr/>
          </a:p>
        </p:txBody>
      </p:sp>
      <p:sp>
        <p:nvSpPr>
          <p:cNvPr id="424" name="Google Shape;424;p3"/>
          <p:cNvSpPr txBox="1">
            <a:spLocks noGrp="1"/>
          </p:cNvSpPr>
          <p:nvPr>
            <p:ph type="ftr" idx="11"/>
          </p:nvPr>
        </p:nvSpPr>
        <p:spPr>
          <a:xfrm>
            <a:off x="419100" y="6356350"/>
            <a:ext cx="4936671"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25" name="Google Shape;425;p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2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dirty="0"/>
              <a:t>6 - Tenha alcance global em minutos</a:t>
            </a:r>
            <a:endParaRPr dirty="0"/>
          </a:p>
        </p:txBody>
      </p:sp>
      <p:grpSp>
        <p:nvGrpSpPr>
          <p:cNvPr id="705" name="Google Shape;705;p20" descr="world map of aws regions overlaid with a screenshot of the aws management console with arrows pointing out to colorful photography icons on the different continents."/>
          <p:cNvGrpSpPr/>
          <p:nvPr/>
        </p:nvGrpSpPr>
        <p:grpSpPr>
          <a:xfrm>
            <a:off x="0" y="1285456"/>
            <a:ext cx="12192000" cy="5070893"/>
            <a:chOff x="0" y="1285456"/>
            <a:chExt cx="12192000" cy="5070893"/>
          </a:xfrm>
        </p:grpSpPr>
        <p:pic>
          <p:nvPicPr>
            <p:cNvPr id="706" name="Google Shape;706;p20" descr="World map of AWS Regions."/>
            <p:cNvPicPr preferRelativeResize="0"/>
            <p:nvPr/>
          </p:nvPicPr>
          <p:blipFill rotWithShape="1">
            <a:blip r:embed="rId3">
              <a:alphaModFix/>
            </a:blip>
            <a:srcRect t="14921" b="11879"/>
            <a:stretch/>
          </p:blipFill>
          <p:spPr>
            <a:xfrm>
              <a:off x="0" y="1300695"/>
              <a:ext cx="12192000" cy="5055654"/>
            </a:xfrm>
            <a:prstGeom prst="rect">
              <a:avLst/>
            </a:prstGeom>
            <a:noFill/>
            <a:ln w="19050" cap="flat" cmpd="sng">
              <a:solidFill>
                <a:schemeClr val="dk1"/>
              </a:solidFill>
              <a:prstDash val="solid"/>
              <a:round/>
              <a:headEnd type="none" w="sm" len="sm"/>
              <a:tailEnd type="none" w="sm" len="sm"/>
            </a:ln>
          </p:spPr>
        </p:pic>
        <p:sp>
          <p:nvSpPr>
            <p:cNvPr id="707" name="Google Shape;707;p20"/>
            <p:cNvSpPr/>
            <p:nvPr/>
          </p:nvSpPr>
          <p:spPr>
            <a:xfrm>
              <a:off x="0" y="1285456"/>
              <a:ext cx="12192000" cy="5055654"/>
            </a:xfrm>
            <a:prstGeom prst="rect">
              <a:avLst/>
            </a:prstGeom>
            <a:solidFill>
              <a:srgbClr val="FFFFFF">
                <a:alpha val="49803"/>
              </a:srgbClr>
            </a:solidFill>
            <a:ln>
              <a:noFill/>
            </a:ln>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a:solidFill>
                  <a:srgbClr val="FFFFFF"/>
                </a:solidFill>
                <a:latin typeface="Arial"/>
                <a:ea typeface="Arial"/>
                <a:cs typeface="Arial"/>
                <a:sym typeface="Arial"/>
              </a:endParaRPr>
            </a:p>
          </p:txBody>
        </p:sp>
        <p:sp>
          <p:nvSpPr>
            <p:cNvPr id="708" name="Google Shape;708;p20"/>
            <p:cNvSpPr/>
            <p:nvPr/>
          </p:nvSpPr>
          <p:spPr>
            <a:xfrm>
              <a:off x="3405908" y="4625178"/>
              <a:ext cx="954057" cy="949514"/>
            </a:xfrm>
            <a:prstGeom prst="roundRect">
              <a:avLst>
                <a:gd name="adj" fmla="val 16667"/>
              </a:avLst>
            </a:prstGeom>
            <a:solidFill>
              <a:schemeClr val="lt1"/>
            </a:solidFill>
            <a:ln w="28575" cap="flat" cmpd="sng">
              <a:solidFill>
                <a:schemeClr val="dk1"/>
              </a:solidFill>
              <a:prstDash val="solid"/>
              <a:miter lim="800000"/>
              <a:headEnd type="none" w="sm" len="sm"/>
              <a:tailEnd type="none" w="sm" len="sm"/>
            </a:ln>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a:solidFill>
                  <a:srgbClr val="FFFFFF"/>
                </a:solidFill>
                <a:latin typeface="Arial"/>
                <a:ea typeface="Arial"/>
                <a:cs typeface="Arial"/>
                <a:sym typeface="Arial"/>
              </a:endParaRPr>
            </a:p>
          </p:txBody>
        </p:sp>
        <p:pic>
          <p:nvPicPr>
            <p:cNvPr id="709" name="Google Shape;709;p20"/>
            <p:cNvPicPr preferRelativeResize="0"/>
            <p:nvPr/>
          </p:nvPicPr>
          <p:blipFill rotWithShape="1">
            <a:blip r:embed="rId4">
              <a:alphaModFix/>
            </a:blip>
            <a:srcRect/>
            <a:stretch/>
          </p:blipFill>
          <p:spPr>
            <a:xfrm>
              <a:off x="3405908" y="4625177"/>
              <a:ext cx="954057" cy="949514"/>
            </a:xfrm>
            <a:prstGeom prst="rect">
              <a:avLst/>
            </a:prstGeom>
            <a:noFill/>
            <a:ln>
              <a:noFill/>
            </a:ln>
          </p:spPr>
        </p:pic>
        <p:sp>
          <p:nvSpPr>
            <p:cNvPr id="710" name="Google Shape;710;p20"/>
            <p:cNvSpPr/>
            <p:nvPr/>
          </p:nvSpPr>
          <p:spPr>
            <a:xfrm>
              <a:off x="2559870" y="2000080"/>
              <a:ext cx="975688" cy="971042"/>
            </a:xfrm>
            <a:prstGeom prst="roundRect">
              <a:avLst>
                <a:gd name="adj" fmla="val 16667"/>
              </a:avLst>
            </a:prstGeom>
            <a:solidFill>
              <a:schemeClr val="lt1"/>
            </a:solidFill>
            <a:ln w="28575" cap="flat" cmpd="sng">
              <a:solidFill>
                <a:schemeClr val="dk1"/>
              </a:solidFill>
              <a:prstDash val="solid"/>
              <a:miter lim="800000"/>
              <a:headEnd type="none" w="sm" len="sm"/>
              <a:tailEnd type="none" w="sm" len="sm"/>
            </a:ln>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a:solidFill>
                  <a:srgbClr val="FFFFFF"/>
                </a:solidFill>
                <a:latin typeface="Arial"/>
                <a:ea typeface="Arial"/>
                <a:cs typeface="Arial"/>
                <a:sym typeface="Arial"/>
              </a:endParaRPr>
            </a:p>
          </p:txBody>
        </p:sp>
        <p:pic>
          <p:nvPicPr>
            <p:cNvPr id="711" name="Google Shape;711;p20"/>
            <p:cNvPicPr preferRelativeResize="0"/>
            <p:nvPr/>
          </p:nvPicPr>
          <p:blipFill rotWithShape="1">
            <a:blip r:embed="rId5">
              <a:alphaModFix/>
            </a:blip>
            <a:srcRect/>
            <a:stretch/>
          </p:blipFill>
          <p:spPr>
            <a:xfrm>
              <a:off x="2559870" y="2000079"/>
              <a:ext cx="975688" cy="971042"/>
            </a:xfrm>
            <a:prstGeom prst="rect">
              <a:avLst/>
            </a:prstGeom>
            <a:noFill/>
            <a:ln>
              <a:noFill/>
            </a:ln>
          </p:spPr>
        </p:pic>
        <p:sp>
          <p:nvSpPr>
            <p:cNvPr id="712" name="Google Shape;712;p20"/>
            <p:cNvSpPr/>
            <p:nvPr/>
          </p:nvSpPr>
          <p:spPr>
            <a:xfrm>
              <a:off x="9802619" y="4855955"/>
              <a:ext cx="994840" cy="990103"/>
            </a:xfrm>
            <a:prstGeom prst="roundRect">
              <a:avLst>
                <a:gd name="adj" fmla="val 16667"/>
              </a:avLst>
            </a:prstGeom>
            <a:solidFill>
              <a:schemeClr val="lt1"/>
            </a:solidFill>
            <a:ln w="28575" cap="flat" cmpd="sng">
              <a:solidFill>
                <a:schemeClr val="dk1"/>
              </a:solidFill>
              <a:prstDash val="solid"/>
              <a:miter lim="800000"/>
              <a:headEnd type="none" w="sm" len="sm"/>
              <a:tailEnd type="none" w="sm" len="sm"/>
            </a:ln>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a:solidFill>
                  <a:srgbClr val="FFFFFF"/>
                </a:solidFill>
                <a:latin typeface="Arial"/>
                <a:ea typeface="Arial"/>
                <a:cs typeface="Arial"/>
                <a:sym typeface="Arial"/>
              </a:endParaRPr>
            </a:p>
          </p:txBody>
        </p:sp>
        <p:pic>
          <p:nvPicPr>
            <p:cNvPr id="713" name="Google Shape;713;p20"/>
            <p:cNvPicPr preferRelativeResize="0"/>
            <p:nvPr/>
          </p:nvPicPr>
          <p:blipFill rotWithShape="1">
            <a:blip r:embed="rId6">
              <a:alphaModFix/>
            </a:blip>
            <a:srcRect/>
            <a:stretch/>
          </p:blipFill>
          <p:spPr>
            <a:xfrm>
              <a:off x="9802619" y="4855954"/>
              <a:ext cx="994840" cy="990103"/>
            </a:xfrm>
            <a:prstGeom prst="rect">
              <a:avLst/>
            </a:prstGeom>
            <a:noFill/>
            <a:ln>
              <a:noFill/>
            </a:ln>
          </p:spPr>
        </p:pic>
        <p:sp>
          <p:nvSpPr>
            <p:cNvPr id="714" name="Google Shape;714;p20"/>
            <p:cNvSpPr/>
            <p:nvPr/>
          </p:nvSpPr>
          <p:spPr>
            <a:xfrm>
              <a:off x="9042712" y="2776323"/>
              <a:ext cx="964829" cy="960235"/>
            </a:xfrm>
            <a:prstGeom prst="roundRect">
              <a:avLst>
                <a:gd name="adj" fmla="val 16667"/>
              </a:avLst>
            </a:prstGeom>
            <a:solidFill>
              <a:schemeClr val="lt1"/>
            </a:solidFill>
            <a:ln w="28575" cap="flat" cmpd="sng">
              <a:solidFill>
                <a:schemeClr val="dk1"/>
              </a:solidFill>
              <a:prstDash val="solid"/>
              <a:miter lim="800000"/>
              <a:headEnd type="none" w="sm" len="sm"/>
              <a:tailEnd type="none" w="sm" len="sm"/>
            </a:ln>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a:solidFill>
                  <a:srgbClr val="FFFFFF"/>
                </a:solidFill>
                <a:latin typeface="Arial"/>
                <a:ea typeface="Arial"/>
                <a:cs typeface="Arial"/>
                <a:sym typeface="Arial"/>
              </a:endParaRPr>
            </a:p>
          </p:txBody>
        </p:sp>
        <p:pic>
          <p:nvPicPr>
            <p:cNvPr id="715" name="Google Shape;715;p20"/>
            <p:cNvPicPr preferRelativeResize="0"/>
            <p:nvPr/>
          </p:nvPicPr>
          <p:blipFill rotWithShape="1">
            <a:blip r:embed="rId7">
              <a:alphaModFix/>
            </a:blip>
            <a:srcRect/>
            <a:stretch/>
          </p:blipFill>
          <p:spPr>
            <a:xfrm>
              <a:off x="9042712" y="2776322"/>
              <a:ext cx="964829" cy="960235"/>
            </a:xfrm>
            <a:prstGeom prst="rect">
              <a:avLst/>
            </a:prstGeom>
            <a:noFill/>
            <a:ln>
              <a:noFill/>
            </a:ln>
          </p:spPr>
        </p:pic>
        <p:cxnSp>
          <p:nvCxnSpPr>
            <p:cNvPr id="716" name="Google Shape;716;p20"/>
            <p:cNvCxnSpPr/>
            <p:nvPr/>
          </p:nvCxnSpPr>
          <p:spPr>
            <a:xfrm flipH="1">
              <a:off x="4354286" y="4048145"/>
              <a:ext cx="2203166" cy="677195"/>
            </a:xfrm>
            <a:prstGeom prst="straightConnector1">
              <a:avLst/>
            </a:prstGeom>
            <a:noFill/>
            <a:ln w="28575" cap="flat" cmpd="sng">
              <a:solidFill>
                <a:schemeClr val="dk1"/>
              </a:solidFill>
              <a:prstDash val="solid"/>
              <a:miter lim="800000"/>
              <a:headEnd type="none" w="sm" len="sm"/>
              <a:tailEnd type="triangle" w="med" len="med"/>
            </a:ln>
          </p:spPr>
        </p:cxnSp>
        <p:cxnSp>
          <p:nvCxnSpPr>
            <p:cNvPr id="717" name="Google Shape;717;p20"/>
            <p:cNvCxnSpPr/>
            <p:nvPr/>
          </p:nvCxnSpPr>
          <p:spPr>
            <a:xfrm rot="10800000">
              <a:off x="3541486" y="2838483"/>
              <a:ext cx="3015966" cy="1209662"/>
            </a:xfrm>
            <a:prstGeom prst="straightConnector1">
              <a:avLst/>
            </a:prstGeom>
            <a:noFill/>
            <a:ln w="28575" cap="flat" cmpd="sng">
              <a:solidFill>
                <a:schemeClr val="dk1"/>
              </a:solidFill>
              <a:prstDash val="solid"/>
              <a:miter lim="800000"/>
              <a:headEnd type="none" w="sm" len="sm"/>
              <a:tailEnd type="triangle" w="med" len="med"/>
            </a:ln>
          </p:spPr>
        </p:cxnSp>
        <p:cxnSp>
          <p:nvCxnSpPr>
            <p:cNvPr id="718" name="Google Shape;718;p20"/>
            <p:cNvCxnSpPr/>
            <p:nvPr/>
          </p:nvCxnSpPr>
          <p:spPr>
            <a:xfrm rot="10800000" flipH="1">
              <a:off x="6531429" y="3651283"/>
              <a:ext cx="2481942" cy="391886"/>
            </a:xfrm>
            <a:prstGeom prst="straightConnector1">
              <a:avLst/>
            </a:prstGeom>
            <a:noFill/>
            <a:ln w="28575" cap="flat" cmpd="sng">
              <a:solidFill>
                <a:schemeClr val="dk1"/>
              </a:solidFill>
              <a:prstDash val="solid"/>
              <a:miter lim="800000"/>
              <a:headEnd type="none" w="sm" len="sm"/>
              <a:tailEnd type="triangle" w="med" len="med"/>
            </a:ln>
          </p:spPr>
        </p:cxnSp>
        <p:cxnSp>
          <p:nvCxnSpPr>
            <p:cNvPr id="719" name="Google Shape;719;p20"/>
            <p:cNvCxnSpPr/>
            <p:nvPr/>
          </p:nvCxnSpPr>
          <p:spPr>
            <a:xfrm>
              <a:off x="6557452" y="4048145"/>
              <a:ext cx="3268719" cy="865881"/>
            </a:xfrm>
            <a:prstGeom prst="straightConnector1">
              <a:avLst/>
            </a:prstGeom>
            <a:noFill/>
            <a:ln w="28575" cap="flat" cmpd="sng">
              <a:solidFill>
                <a:schemeClr val="dk1"/>
              </a:solidFill>
              <a:prstDash val="solid"/>
              <a:miter lim="800000"/>
              <a:headEnd type="none" w="sm" len="sm"/>
              <a:tailEnd type="triangle" w="med" len="med"/>
            </a:ln>
          </p:spPr>
        </p:cxnSp>
        <p:pic>
          <p:nvPicPr>
            <p:cNvPr id="720" name="Google Shape;720;p20"/>
            <p:cNvPicPr preferRelativeResize="0"/>
            <p:nvPr/>
          </p:nvPicPr>
          <p:blipFill rotWithShape="1">
            <a:blip r:embed="rId8">
              <a:alphaModFix/>
            </a:blip>
            <a:srcRect/>
            <a:stretch/>
          </p:blipFill>
          <p:spPr>
            <a:xfrm>
              <a:off x="4695145" y="2485601"/>
              <a:ext cx="3947887" cy="3125089"/>
            </a:xfrm>
            <a:prstGeom prst="rect">
              <a:avLst/>
            </a:prstGeom>
            <a:noFill/>
            <a:ln w="28575" cap="flat" cmpd="sng">
              <a:solidFill>
                <a:schemeClr val="dk1"/>
              </a:solidFill>
              <a:prstDash val="solid"/>
              <a:round/>
              <a:headEnd type="none" w="sm" len="sm"/>
              <a:tailEnd type="none" w="sm" len="sm"/>
            </a:ln>
            <a:effectLst>
              <a:outerShdw blurRad="50800" dist="38100" dir="2700000" algn="tl" rotWithShape="0">
                <a:srgbClr val="000000">
                  <a:alpha val="40000"/>
                </a:srgbClr>
              </a:outerShdw>
            </a:effectLst>
          </p:spPr>
        </p:pic>
        <p:pic>
          <p:nvPicPr>
            <p:cNvPr id="721" name="Google Shape;721;p20"/>
            <p:cNvPicPr preferRelativeResize="0"/>
            <p:nvPr/>
          </p:nvPicPr>
          <p:blipFill rotWithShape="1">
            <a:blip r:embed="rId9">
              <a:alphaModFix/>
            </a:blip>
            <a:srcRect/>
            <a:stretch/>
          </p:blipFill>
          <p:spPr>
            <a:xfrm>
              <a:off x="7413077" y="2500841"/>
              <a:ext cx="1229955" cy="3125089"/>
            </a:xfrm>
            <a:prstGeom prst="rect">
              <a:avLst/>
            </a:prstGeom>
            <a:noFill/>
            <a:ln w="28575" cap="flat" cmpd="sng">
              <a:solidFill>
                <a:schemeClr val="dk1"/>
              </a:solidFill>
              <a:prstDash val="solid"/>
              <a:round/>
              <a:headEnd type="none" w="sm" len="sm"/>
              <a:tailEnd type="none" w="sm" len="sm"/>
            </a:ln>
            <a:effectLst>
              <a:outerShdw blurRad="50800" dist="38100" dir="2700000" algn="tl" rotWithShape="0">
                <a:srgbClr val="000000">
                  <a:alpha val="40000"/>
                </a:srgbClr>
              </a:outerShdw>
            </a:effectLst>
          </p:spPr>
        </p:pic>
      </p:grpSp>
      <p:sp>
        <p:nvSpPr>
          <p:cNvPr id="722" name="Google Shape;722;p20"/>
          <p:cNvSpPr txBox="1">
            <a:spLocks noGrp="1"/>
          </p:cNvSpPr>
          <p:nvPr>
            <p:ph type="ftr" idx="11"/>
          </p:nvPr>
        </p:nvSpPr>
        <p:spPr>
          <a:xfrm>
            <a:off x="419100" y="6356350"/>
            <a:ext cx="441169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23" name="Google Shape;723;p2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21"/>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pt-BR"/>
              <a:t>Principais lições da Seção 2</a:t>
            </a:r>
            <a:endParaRPr/>
          </a:p>
        </p:txBody>
      </p:sp>
      <p:pic>
        <p:nvPicPr>
          <p:cNvPr id="729" name="Google Shape;729;p21"/>
          <p:cNvPicPr preferRelativeResize="0"/>
          <p:nvPr/>
        </p:nvPicPr>
        <p:blipFill rotWithShape="1">
          <a:blip r:embed="rId3">
            <a:alphaModFix/>
          </a:blip>
          <a:srcRect l="4146" r="4145"/>
          <a:stretch/>
        </p:blipFill>
        <p:spPr>
          <a:xfrm>
            <a:off x="597222" y="2770357"/>
            <a:ext cx="3931314" cy="3104201"/>
          </a:xfrm>
          <a:prstGeom prst="rect">
            <a:avLst/>
          </a:prstGeom>
          <a:noFill/>
          <a:ln>
            <a:noFill/>
          </a:ln>
        </p:spPr>
      </p:pic>
      <p:sp>
        <p:nvSpPr>
          <p:cNvPr id="730" name="Google Shape;730;p21"/>
          <p:cNvSpPr txBox="1">
            <a:spLocks noGrp="1"/>
          </p:cNvSpPr>
          <p:nvPr>
            <p:ph type="body" idx="1"/>
          </p:nvPr>
        </p:nvSpPr>
        <p:spPr>
          <a:xfrm>
            <a:off x="5714474" y="1178376"/>
            <a:ext cx="5767612" cy="481492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600"/>
              <a:buChar char="•"/>
            </a:pPr>
            <a:r>
              <a:rPr lang="pt-BR" sz="2600" dirty="0"/>
              <a:t>1 - Troque despesas de capital por despesas variáveis</a:t>
            </a:r>
            <a:endParaRPr sz="2600" strike="sngStrike" dirty="0"/>
          </a:p>
          <a:p>
            <a:pPr marL="228600" lvl="0" indent="-228600" algn="l" rtl="0">
              <a:lnSpc>
                <a:spcPct val="90000"/>
              </a:lnSpc>
              <a:spcBef>
                <a:spcPts val="1000"/>
              </a:spcBef>
              <a:spcAft>
                <a:spcPts val="0"/>
              </a:spcAft>
              <a:buClr>
                <a:schemeClr val="dk1"/>
              </a:buClr>
              <a:buSzPts val="2600"/>
              <a:buChar char="•"/>
            </a:pPr>
            <a:r>
              <a:rPr lang="pt-BR" sz="2600" dirty="0"/>
              <a:t>2 - Beneficie-se de grandes economias de escala</a:t>
            </a:r>
            <a:endParaRPr sz="2600" strike="sngStrike" dirty="0"/>
          </a:p>
          <a:p>
            <a:pPr marL="228600" lvl="0" indent="-228600" algn="l" rtl="0">
              <a:lnSpc>
                <a:spcPct val="90000"/>
              </a:lnSpc>
              <a:spcBef>
                <a:spcPts val="1000"/>
              </a:spcBef>
              <a:spcAft>
                <a:spcPts val="0"/>
              </a:spcAft>
              <a:buClr>
                <a:schemeClr val="dk1"/>
              </a:buClr>
              <a:buSzPts val="2600"/>
              <a:buChar char="•"/>
            </a:pPr>
            <a:r>
              <a:rPr lang="pt-BR" sz="2600" dirty="0"/>
              <a:t>3 - Pare de tentar adivinhar a capacidade</a:t>
            </a:r>
            <a:endParaRPr sz="2600" strike="sngStrike" dirty="0"/>
          </a:p>
          <a:p>
            <a:pPr marL="228600" lvl="0" indent="-228600" algn="l" rtl="0">
              <a:lnSpc>
                <a:spcPct val="90000"/>
              </a:lnSpc>
              <a:spcBef>
                <a:spcPts val="1000"/>
              </a:spcBef>
              <a:spcAft>
                <a:spcPts val="0"/>
              </a:spcAft>
              <a:buClr>
                <a:schemeClr val="dk1"/>
              </a:buClr>
              <a:buSzPts val="2600"/>
              <a:buChar char="•"/>
            </a:pPr>
            <a:r>
              <a:rPr lang="pt-BR" sz="2600" dirty="0"/>
              <a:t>4 - Aumente a velocidade e a agilidade</a:t>
            </a:r>
            <a:endParaRPr sz="2600" strike="sngStrike" dirty="0"/>
          </a:p>
          <a:p>
            <a:pPr marL="228600" lvl="0" indent="-228600" algn="l" rtl="0">
              <a:lnSpc>
                <a:spcPct val="90000"/>
              </a:lnSpc>
              <a:spcBef>
                <a:spcPts val="1000"/>
              </a:spcBef>
              <a:spcAft>
                <a:spcPts val="0"/>
              </a:spcAft>
              <a:buClr>
                <a:schemeClr val="dk1"/>
              </a:buClr>
              <a:buSzPts val="2600"/>
              <a:buChar char="•"/>
            </a:pPr>
            <a:r>
              <a:rPr lang="pt-BR" sz="2600" dirty="0"/>
              <a:t>5 - Pare de gastar dinheiro com a operação e manutenção de datacenters</a:t>
            </a:r>
            <a:endParaRPr sz="2600" strike="sngStrike" dirty="0"/>
          </a:p>
          <a:p>
            <a:pPr marL="228600" lvl="0" indent="-228600" algn="l" rtl="0">
              <a:lnSpc>
                <a:spcPct val="90000"/>
              </a:lnSpc>
              <a:spcBef>
                <a:spcPts val="1000"/>
              </a:spcBef>
              <a:spcAft>
                <a:spcPts val="0"/>
              </a:spcAft>
              <a:buClr>
                <a:schemeClr val="dk1"/>
              </a:buClr>
              <a:buSzPts val="2600"/>
              <a:buChar char="•"/>
            </a:pPr>
            <a:r>
              <a:rPr lang="pt-BR" sz="2600" dirty="0"/>
              <a:t>6 - Tenha alcance global em minutos</a:t>
            </a:r>
            <a:endParaRPr sz="2600" strike="sngStrike" dirty="0"/>
          </a:p>
          <a:p>
            <a:pPr marL="228600" lvl="0" indent="-63500" algn="l" rtl="0">
              <a:lnSpc>
                <a:spcPct val="90000"/>
              </a:lnSpc>
              <a:spcBef>
                <a:spcPts val="1000"/>
              </a:spcBef>
              <a:spcAft>
                <a:spcPts val="0"/>
              </a:spcAft>
              <a:buClr>
                <a:schemeClr val="dk1"/>
              </a:buClr>
              <a:buSzPts val="2600"/>
              <a:buNone/>
            </a:pPr>
            <a:endParaRPr sz="2600" dirty="0"/>
          </a:p>
          <a:p>
            <a:pPr marL="228600" lvl="0" indent="-63500" algn="l" rtl="0">
              <a:lnSpc>
                <a:spcPct val="90000"/>
              </a:lnSpc>
              <a:spcBef>
                <a:spcPts val="1000"/>
              </a:spcBef>
              <a:spcAft>
                <a:spcPts val="0"/>
              </a:spcAft>
              <a:buClr>
                <a:schemeClr val="dk1"/>
              </a:buClr>
              <a:buSzPts val="2600"/>
              <a:buNone/>
            </a:pPr>
            <a:endParaRPr sz="2600" dirty="0"/>
          </a:p>
        </p:txBody>
      </p:sp>
      <p:sp>
        <p:nvSpPr>
          <p:cNvPr id="731" name="Google Shape;731;p21"/>
          <p:cNvSpPr txBox="1">
            <a:spLocks noGrp="1"/>
          </p:cNvSpPr>
          <p:nvPr>
            <p:ph type="sldNum" idx="12"/>
          </p:nvPr>
        </p:nvSpPr>
        <p:spPr>
          <a:xfrm>
            <a:off x="423657"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pt-BR"/>
              <a:t>31</a:t>
            </a:fld>
            <a:endParaRPr/>
          </a:p>
        </p:txBody>
      </p:sp>
      <p:sp>
        <p:nvSpPr>
          <p:cNvPr id="732" name="Google Shape;732;p21"/>
          <p:cNvSpPr txBox="1">
            <a:spLocks noGrp="1"/>
          </p:cNvSpPr>
          <p:nvPr>
            <p:ph type="ftr" idx="11"/>
          </p:nvPr>
        </p:nvSpPr>
        <p:spPr>
          <a:xfrm>
            <a:off x="7228936" y="6356350"/>
            <a:ext cx="4543964"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dirty="0">
                <a:latin typeface="Arial"/>
                <a:ea typeface="Arial"/>
                <a:cs typeface="Arial"/>
                <a:sym typeface="Arial"/>
              </a:rPr>
              <a:t>1 - Pergunta</a:t>
            </a:r>
            <a:endParaRPr dirty="0"/>
          </a:p>
        </p:txBody>
      </p:sp>
      <p:sp>
        <p:nvSpPr>
          <p:cNvPr id="583" name="Google Shape;583;p12"/>
          <p:cNvSpPr txBox="1">
            <a:spLocks noGrp="1"/>
          </p:cNvSpPr>
          <p:nvPr>
            <p:ph type="ftr" idx="11"/>
          </p:nvPr>
        </p:nvSpPr>
        <p:spPr>
          <a:xfrm>
            <a:off x="419100" y="6356350"/>
            <a:ext cx="46167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584" name="Google Shape;58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32</a:t>
            </a:fld>
            <a:endParaRPr>
              <a:latin typeface="Arial"/>
              <a:ea typeface="Arial"/>
              <a:cs typeface="Arial"/>
              <a:sym typeface="Arial"/>
            </a:endParaRPr>
          </a:p>
        </p:txBody>
      </p:sp>
      <p:sp>
        <p:nvSpPr>
          <p:cNvPr id="2" name="Retângulo 1">
            <a:extLst>
              <a:ext uri="{FF2B5EF4-FFF2-40B4-BE49-F238E27FC236}">
                <a16:creationId xmlns:a16="http://schemas.microsoft.com/office/drawing/2014/main" id="{0A2A0468-3BB1-4C6D-A340-8B508287C46E}"/>
              </a:ext>
            </a:extLst>
          </p:cNvPr>
          <p:cNvSpPr/>
          <p:nvPr/>
        </p:nvSpPr>
        <p:spPr>
          <a:xfrm>
            <a:off x="1045029" y="1483733"/>
            <a:ext cx="10160000" cy="1200329"/>
          </a:xfrm>
          <a:prstGeom prst="rect">
            <a:avLst/>
          </a:prstGeom>
        </p:spPr>
        <p:txBody>
          <a:bodyPr wrap="square">
            <a:spAutoFit/>
          </a:bodyPr>
          <a:lstStyle/>
          <a:p>
            <a:pPr lvl="0">
              <a:buClr>
                <a:schemeClr val="dk1"/>
              </a:buClr>
              <a:buSzPts val="1100"/>
            </a:pPr>
            <a:r>
              <a:rPr lang="pt-BR" sz="2400" dirty="0"/>
              <a:t>À medida que a AWS cresce, o custo de fazer negócio é reduzido , e asa economias são repassadas para o cliente por meio de preços reduzidos. Com é chamada essa otimização?</a:t>
            </a:r>
          </a:p>
        </p:txBody>
      </p:sp>
      <p:sp>
        <p:nvSpPr>
          <p:cNvPr id="79" name="Retângulo 78">
            <a:extLst>
              <a:ext uri="{FF2B5EF4-FFF2-40B4-BE49-F238E27FC236}">
                <a16:creationId xmlns:a16="http://schemas.microsoft.com/office/drawing/2014/main" id="{CE956511-490C-407A-AE79-1A252689E1CD}"/>
              </a:ext>
            </a:extLst>
          </p:cNvPr>
          <p:cNvSpPr/>
          <p:nvPr/>
        </p:nvSpPr>
        <p:spPr>
          <a:xfrm>
            <a:off x="1299029" y="2940723"/>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Visibilidade de gastos</a:t>
            </a:r>
          </a:p>
        </p:txBody>
      </p:sp>
      <p:sp>
        <p:nvSpPr>
          <p:cNvPr id="80" name="Retângulo 79">
            <a:extLst>
              <a:ext uri="{FF2B5EF4-FFF2-40B4-BE49-F238E27FC236}">
                <a16:creationId xmlns:a16="http://schemas.microsoft.com/office/drawing/2014/main" id="{811DDBDD-E93E-45B5-A56E-9C5628FD975A}"/>
              </a:ext>
            </a:extLst>
          </p:cNvPr>
          <p:cNvSpPr/>
          <p:nvPr/>
        </p:nvSpPr>
        <p:spPr>
          <a:xfrm>
            <a:off x="1299029" y="3566716"/>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Correspondência entre oferta e demanda</a:t>
            </a:r>
          </a:p>
        </p:txBody>
      </p:sp>
      <p:sp>
        <p:nvSpPr>
          <p:cNvPr id="81" name="Retângulo 80">
            <a:extLst>
              <a:ext uri="{FF2B5EF4-FFF2-40B4-BE49-F238E27FC236}">
                <a16:creationId xmlns:a16="http://schemas.microsoft.com/office/drawing/2014/main" id="{B96F9B2D-1653-44C0-A705-D36B85719682}"/>
              </a:ext>
            </a:extLst>
          </p:cNvPr>
          <p:cNvSpPr/>
          <p:nvPr/>
        </p:nvSpPr>
        <p:spPr>
          <a:xfrm>
            <a:off x="1299029" y="4192709"/>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Dimensionamento correto do EC2</a:t>
            </a:r>
          </a:p>
        </p:txBody>
      </p:sp>
      <p:sp>
        <p:nvSpPr>
          <p:cNvPr id="82" name="Retângulo 81">
            <a:extLst>
              <a:ext uri="{FF2B5EF4-FFF2-40B4-BE49-F238E27FC236}">
                <a16:creationId xmlns:a16="http://schemas.microsoft.com/office/drawing/2014/main" id="{2515803C-41F3-436D-BB61-389459759969}"/>
              </a:ext>
            </a:extLst>
          </p:cNvPr>
          <p:cNvSpPr/>
          <p:nvPr/>
        </p:nvSpPr>
        <p:spPr>
          <a:xfrm>
            <a:off x="1299029" y="4818702"/>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Economia de escala</a:t>
            </a:r>
          </a:p>
        </p:txBody>
      </p:sp>
    </p:spTree>
    <p:extLst>
      <p:ext uri="{BB962C8B-B14F-4D97-AF65-F5344CB8AC3E}">
        <p14:creationId xmlns:p14="http://schemas.microsoft.com/office/powerpoint/2010/main" val="3588460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mph" presetSubtype="0" fill="hold" grpId="0" nodeType="clickEffect">
                                  <p:stCondLst>
                                    <p:cond delay="0"/>
                                  </p:stCondLst>
                                  <p:iterate type="lt">
                                    <p:tmPct val="10000"/>
                                  </p:iterate>
                                  <p:childTnLst>
                                    <p:animClr clrSpc="rgb" dir="cw">
                                      <p:cBhvr override="childStyle">
                                        <p:cTn id="6" dur="500" fill="hold"/>
                                        <p:tgtEl>
                                          <p:spTgt spid="82"/>
                                        </p:tgtEl>
                                        <p:attrNameLst>
                                          <p:attrName>style.color</p:attrName>
                                        </p:attrNameLst>
                                      </p:cBhvr>
                                      <p:to>
                                        <a:srgbClr val="FF0909"/>
                                      </p:to>
                                    </p:animClr>
                                    <p:animClr clrSpc="rgb" dir="cw">
                                      <p:cBhvr>
                                        <p:cTn id="7" dur="500" fill="hold"/>
                                        <p:tgtEl>
                                          <p:spTgt spid="82"/>
                                        </p:tgtEl>
                                        <p:attrNameLst>
                                          <p:attrName>fillcolor</p:attrName>
                                        </p:attrNameLst>
                                      </p:cBhvr>
                                      <p:to>
                                        <a:srgbClr val="FF0909"/>
                                      </p:to>
                                    </p:animClr>
                                    <p:set>
                                      <p:cBhvr>
                                        <p:cTn id="8" dur="500" fill="hold"/>
                                        <p:tgtEl>
                                          <p:spTgt spid="82"/>
                                        </p:tgtEl>
                                        <p:attrNameLst>
                                          <p:attrName>fill.type</p:attrName>
                                        </p:attrNameLst>
                                      </p:cBhvr>
                                      <p:to>
                                        <p:strVal val="solid"/>
                                      </p:to>
                                    </p:set>
                                    <p:anim to="1.5" calcmode="lin" valueType="num">
                                      <p:cBhvr override="childStyle">
                                        <p:cTn id="9" dur="500" fill="hold"/>
                                        <p:tgtEl>
                                          <p:spTgt spid="8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dirty="0"/>
              <a:t>2</a:t>
            </a:r>
            <a:r>
              <a:rPr lang="pt-BR" sz="3600" dirty="0">
                <a:latin typeface="Arial"/>
                <a:ea typeface="Arial"/>
                <a:cs typeface="Arial"/>
                <a:sym typeface="Arial"/>
              </a:rPr>
              <a:t> - Pergunta</a:t>
            </a:r>
            <a:endParaRPr dirty="0"/>
          </a:p>
        </p:txBody>
      </p:sp>
      <p:sp>
        <p:nvSpPr>
          <p:cNvPr id="583" name="Google Shape;583;p12"/>
          <p:cNvSpPr txBox="1">
            <a:spLocks noGrp="1"/>
          </p:cNvSpPr>
          <p:nvPr>
            <p:ph type="ftr" idx="11"/>
          </p:nvPr>
        </p:nvSpPr>
        <p:spPr>
          <a:xfrm>
            <a:off x="419100" y="6356350"/>
            <a:ext cx="46167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584" name="Google Shape;58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33</a:t>
            </a:fld>
            <a:endParaRPr>
              <a:latin typeface="Arial"/>
              <a:ea typeface="Arial"/>
              <a:cs typeface="Arial"/>
              <a:sym typeface="Arial"/>
            </a:endParaRPr>
          </a:p>
        </p:txBody>
      </p:sp>
      <p:sp>
        <p:nvSpPr>
          <p:cNvPr id="2" name="Retângulo 1">
            <a:extLst>
              <a:ext uri="{FF2B5EF4-FFF2-40B4-BE49-F238E27FC236}">
                <a16:creationId xmlns:a16="http://schemas.microsoft.com/office/drawing/2014/main" id="{0A2A0468-3BB1-4C6D-A340-8B508287C46E}"/>
              </a:ext>
            </a:extLst>
          </p:cNvPr>
          <p:cNvSpPr/>
          <p:nvPr/>
        </p:nvSpPr>
        <p:spPr>
          <a:xfrm>
            <a:off x="1045029" y="1483733"/>
            <a:ext cx="10160000" cy="1200329"/>
          </a:xfrm>
          <a:prstGeom prst="rect">
            <a:avLst/>
          </a:prstGeom>
        </p:spPr>
        <p:txBody>
          <a:bodyPr wrap="square">
            <a:spAutoFit/>
          </a:bodyPr>
          <a:lstStyle/>
          <a:p>
            <a:pPr lvl="0">
              <a:buClr>
                <a:schemeClr val="dk1"/>
              </a:buClr>
              <a:buSzPts val="1100"/>
            </a:pPr>
            <a:r>
              <a:rPr lang="pt-BR" sz="2400" dirty="0"/>
              <a:t>Verdadeiro ou Falso? A AWS oferece diversos serviço gratuitamente, como </a:t>
            </a:r>
            <a:r>
              <a:rPr lang="pt-BR" sz="2400" dirty="0" err="1"/>
              <a:t>Amazon</a:t>
            </a:r>
            <a:r>
              <a:rPr lang="pt-BR" sz="2400" dirty="0"/>
              <a:t> Virtual Private Cloud, AWS </a:t>
            </a:r>
            <a:r>
              <a:rPr lang="pt-BR" sz="2400" dirty="0" err="1"/>
              <a:t>Identify</a:t>
            </a:r>
            <a:r>
              <a:rPr lang="pt-BR" sz="2400" dirty="0"/>
              <a:t> </a:t>
            </a:r>
            <a:r>
              <a:rPr lang="pt-BR" sz="2400" dirty="0" err="1"/>
              <a:t>and</a:t>
            </a:r>
            <a:r>
              <a:rPr lang="pt-BR" sz="2400" dirty="0"/>
              <a:t> Access Management.</a:t>
            </a:r>
          </a:p>
        </p:txBody>
      </p:sp>
      <p:sp>
        <p:nvSpPr>
          <p:cNvPr id="81" name="Retângulo 80">
            <a:extLst>
              <a:ext uri="{FF2B5EF4-FFF2-40B4-BE49-F238E27FC236}">
                <a16:creationId xmlns:a16="http://schemas.microsoft.com/office/drawing/2014/main" id="{B96F9B2D-1653-44C0-A705-D36B85719682}"/>
              </a:ext>
            </a:extLst>
          </p:cNvPr>
          <p:cNvSpPr/>
          <p:nvPr/>
        </p:nvSpPr>
        <p:spPr>
          <a:xfrm>
            <a:off x="1211943" y="3748463"/>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Falso</a:t>
            </a:r>
          </a:p>
        </p:txBody>
      </p:sp>
      <p:sp>
        <p:nvSpPr>
          <p:cNvPr id="82" name="Retângulo 81">
            <a:extLst>
              <a:ext uri="{FF2B5EF4-FFF2-40B4-BE49-F238E27FC236}">
                <a16:creationId xmlns:a16="http://schemas.microsoft.com/office/drawing/2014/main" id="{2515803C-41F3-436D-BB61-389459759969}"/>
              </a:ext>
            </a:extLst>
          </p:cNvPr>
          <p:cNvSpPr/>
          <p:nvPr/>
        </p:nvSpPr>
        <p:spPr>
          <a:xfrm>
            <a:off x="1211943" y="3128308"/>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Verdadeiro</a:t>
            </a:r>
          </a:p>
        </p:txBody>
      </p:sp>
    </p:spTree>
    <p:extLst>
      <p:ext uri="{BB962C8B-B14F-4D97-AF65-F5344CB8AC3E}">
        <p14:creationId xmlns:p14="http://schemas.microsoft.com/office/powerpoint/2010/main" val="987019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mph" presetSubtype="0" fill="hold" grpId="0" nodeType="clickEffect">
                                  <p:stCondLst>
                                    <p:cond delay="0"/>
                                  </p:stCondLst>
                                  <p:iterate type="lt">
                                    <p:tmPct val="10000"/>
                                  </p:iterate>
                                  <p:childTnLst>
                                    <p:animClr clrSpc="rgb" dir="cw">
                                      <p:cBhvr override="childStyle">
                                        <p:cTn id="6" dur="500" fill="hold"/>
                                        <p:tgtEl>
                                          <p:spTgt spid="82"/>
                                        </p:tgtEl>
                                        <p:attrNameLst>
                                          <p:attrName>style.color</p:attrName>
                                        </p:attrNameLst>
                                      </p:cBhvr>
                                      <p:to>
                                        <a:srgbClr val="FF0909"/>
                                      </p:to>
                                    </p:animClr>
                                    <p:animClr clrSpc="rgb" dir="cw">
                                      <p:cBhvr>
                                        <p:cTn id="7" dur="500" fill="hold"/>
                                        <p:tgtEl>
                                          <p:spTgt spid="82"/>
                                        </p:tgtEl>
                                        <p:attrNameLst>
                                          <p:attrName>fillcolor</p:attrName>
                                        </p:attrNameLst>
                                      </p:cBhvr>
                                      <p:to>
                                        <a:srgbClr val="FF0909"/>
                                      </p:to>
                                    </p:animClr>
                                    <p:set>
                                      <p:cBhvr>
                                        <p:cTn id="8" dur="500" fill="hold"/>
                                        <p:tgtEl>
                                          <p:spTgt spid="82"/>
                                        </p:tgtEl>
                                        <p:attrNameLst>
                                          <p:attrName>fill.type</p:attrName>
                                        </p:attrNameLst>
                                      </p:cBhvr>
                                      <p:to>
                                        <p:strVal val="solid"/>
                                      </p:to>
                                    </p:set>
                                    <p:anim to="1.5" calcmode="lin" valueType="num">
                                      <p:cBhvr override="childStyle">
                                        <p:cTn id="9" dur="500" fill="hold"/>
                                        <p:tgtEl>
                                          <p:spTgt spid="8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dirty="0"/>
              <a:t>3 - </a:t>
            </a:r>
            <a:r>
              <a:rPr lang="pt-BR" sz="3600" dirty="0">
                <a:latin typeface="Arial"/>
                <a:ea typeface="Arial"/>
                <a:cs typeface="Arial"/>
                <a:sym typeface="Arial"/>
              </a:rPr>
              <a:t>Pergunta</a:t>
            </a:r>
            <a:endParaRPr dirty="0"/>
          </a:p>
        </p:txBody>
      </p:sp>
      <p:sp>
        <p:nvSpPr>
          <p:cNvPr id="583" name="Google Shape;583;p12"/>
          <p:cNvSpPr txBox="1">
            <a:spLocks noGrp="1"/>
          </p:cNvSpPr>
          <p:nvPr>
            <p:ph type="ftr" idx="11"/>
          </p:nvPr>
        </p:nvSpPr>
        <p:spPr>
          <a:xfrm>
            <a:off x="419100" y="6356350"/>
            <a:ext cx="46167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584" name="Google Shape;58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34</a:t>
            </a:fld>
            <a:endParaRPr>
              <a:latin typeface="Arial"/>
              <a:ea typeface="Arial"/>
              <a:cs typeface="Arial"/>
              <a:sym typeface="Arial"/>
            </a:endParaRPr>
          </a:p>
        </p:txBody>
      </p:sp>
      <p:sp>
        <p:nvSpPr>
          <p:cNvPr id="2" name="Retângulo 1">
            <a:extLst>
              <a:ext uri="{FF2B5EF4-FFF2-40B4-BE49-F238E27FC236}">
                <a16:creationId xmlns:a16="http://schemas.microsoft.com/office/drawing/2014/main" id="{0A2A0468-3BB1-4C6D-A340-8B508287C46E}"/>
              </a:ext>
            </a:extLst>
          </p:cNvPr>
          <p:cNvSpPr/>
          <p:nvPr/>
        </p:nvSpPr>
        <p:spPr>
          <a:xfrm>
            <a:off x="1045029" y="1483733"/>
            <a:ext cx="10160000" cy="830997"/>
          </a:xfrm>
          <a:prstGeom prst="rect">
            <a:avLst/>
          </a:prstGeom>
        </p:spPr>
        <p:txBody>
          <a:bodyPr wrap="square">
            <a:spAutoFit/>
          </a:bodyPr>
          <a:lstStyle/>
          <a:p>
            <a:pPr lvl="0">
              <a:buClr>
                <a:schemeClr val="dk1"/>
              </a:buClr>
              <a:buSzPts val="1100"/>
            </a:pPr>
            <a:r>
              <a:rPr lang="pt-BR" sz="2400" dirty="0"/>
              <a:t>Quando as transferências gratuitas de dados são aplicáveis na AWS?</a:t>
            </a:r>
          </a:p>
          <a:p>
            <a:pPr lvl="0">
              <a:buClr>
                <a:schemeClr val="dk1"/>
              </a:buClr>
              <a:buSzPts val="1100"/>
            </a:pPr>
            <a:r>
              <a:rPr lang="pt-BR" sz="2400" dirty="0"/>
              <a:t>Escolha 2 alternativas </a:t>
            </a:r>
          </a:p>
        </p:txBody>
      </p:sp>
      <p:sp>
        <p:nvSpPr>
          <p:cNvPr id="10" name="Retângulo 9">
            <a:extLst>
              <a:ext uri="{FF2B5EF4-FFF2-40B4-BE49-F238E27FC236}">
                <a16:creationId xmlns:a16="http://schemas.microsoft.com/office/drawing/2014/main" id="{5903D39B-A68E-4E3E-B613-DBC87F5176E9}"/>
              </a:ext>
            </a:extLst>
          </p:cNvPr>
          <p:cNvSpPr/>
          <p:nvPr/>
        </p:nvSpPr>
        <p:spPr>
          <a:xfrm>
            <a:off x="1045029" y="3613676"/>
            <a:ext cx="10160000" cy="830997"/>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Transferências gratuitas de dados de saída em todos os serviços da AWS em todas regiões </a:t>
            </a:r>
          </a:p>
        </p:txBody>
      </p:sp>
      <p:sp>
        <p:nvSpPr>
          <p:cNvPr id="11" name="Retângulo 10">
            <a:extLst>
              <a:ext uri="{FF2B5EF4-FFF2-40B4-BE49-F238E27FC236}">
                <a16:creationId xmlns:a16="http://schemas.microsoft.com/office/drawing/2014/main" id="{F675317A-6486-47D3-9993-5B5D26B6EED5}"/>
              </a:ext>
            </a:extLst>
          </p:cNvPr>
          <p:cNvSpPr/>
          <p:nvPr/>
        </p:nvSpPr>
        <p:spPr>
          <a:xfrm>
            <a:off x="1045029" y="4650031"/>
            <a:ext cx="10160000" cy="830997"/>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Transferências gratuitas de dados de entrada para instancias do AWS </a:t>
            </a:r>
            <a:r>
              <a:rPr lang="pt-BR" sz="2400" dirty="0" err="1"/>
              <a:t>Elastic</a:t>
            </a:r>
            <a:r>
              <a:rPr lang="pt-BR" sz="2400" dirty="0"/>
              <a:t> Compute Cloud (</a:t>
            </a:r>
            <a:r>
              <a:rPr lang="pt-BR" sz="2400" dirty="0" err="1"/>
              <a:t>Amazon</a:t>
            </a:r>
            <a:r>
              <a:rPr lang="pt-BR" sz="2400" dirty="0"/>
              <a:t> EC2)</a:t>
            </a:r>
          </a:p>
        </p:txBody>
      </p:sp>
      <p:sp>
        <p:nvSpPr>
          <p:cNvPr id="12" name="Retângulo 11">
            <a:extLst>
              <a:ext uri="{FF2B5EF4-FFF2-40B4-BE49-F238E27FC236}">
                <a16:creationId xmlns:a16="http://schemas.microsoft.com/office/drawing/2014/main" id="{86A43C54-9BEF-4C6B-A4CD-091C55EEDEDF}"/>
              </a:ext>
            </a:extLst>
          </p:cNvPr>
          <p:cNvSpPr/>
          <p:nvPr/>
        </p:nvSpPr>
        <p:spPr>
          <a:xfrm>
            <a:off x="1045029" y="2622636"/>
            <a:ext cx="10160000" cy="830997"/>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Transferências gratuitas de dados de entrada em todos os serviços da AWS em todas regiões </a:t>
            </a:r>
          </a:p>
        </p:txBody>
      </p:sp>
      <p:sp>
        <p:nvSpPr>
          <p:cNvPr id="13" name="Retângulo 12">
            <a:extLst>
              <a:ext uri="{FF2B5EF4-FFF2-40B4-BE49-F238E27FC236}">
                <a16:creationId xmlns:a16="http://schemas.microsoft.com/office/drawing/2014/main" id="{93EF9035-C059-4E85-83ED-92BC1C795B96}"/>
              </a:ext>
            </a:extLst>
          </p:cNvPr>
          <p:cNvSpPr/>
          <p:nvPr/>
        </p:nvSpPr>
        <p:spPr>
          <a:xfrm>
            <a:off x="1016000" y="5525353"/>
            <a:ext cx="10160000" cy="830997"/>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Transferências gratuitas de dados de saída entre serviços AWS </a:t>
            </a:r>
            <a:r>
              <a:rPr lang="pt-BR" sz="2400" dirty="0" err="1"/>
              <a:t>Elastic</a:t>
            </a:r>
            <a:r>
              <a:rPr lang="pt-BR" sz="2400" dirty="0"/>
              <a:t> Compute Cloud (</a:t>
            </a:r>
            <a:r>
              <a:rPr lang="pt-BR" sz="2400" dirty="0" err="1"/>
              <a:t>Amazon</a:t>
            </a:r>
            <a:r>
              <a:rPr lang="pt-BR" sz="2400" dirty="0"/>
              <a:t> EC2)</a:t>
            </a:r>
          </a:p>
        </p:txBody>
      </p:sp>
    </p:spTree>
    <p:extLst>
      <p:ext uri="{BB962C8B-B14F-4D97-AF65-F5344CB8AC3E}">
        <p14:creationId xmlns:p14="http://schemas.microsoft.com/office/powerpoint/2010/main" val="1674896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mph" presetSubtype="0" fill="hold" grpId="0" nodeType="clickEffect">
                                  <p:stCondLst>
                                    <p:cond delay="0"/>
                                  </p:stCondLst>
                                  <p:iterate type="lt">
                                    <p:tmPct val="10000"/>
                                  </p:iterate>
                                  <p:childTnLst>
                                    <p:animClr clrSpc="rgb" dir="cw">
                                      <p:cBhvr override="childStyle">
                                        <p:cTn id="6" dur="500" fill="hold"/>
                                        <p:tgtEl>
                                          <p:spTgt spid="11"/>
                                        </p:tgtEl>
                                        <p:attrNameLst>
                                          <p:attrName>style.color</p:attrName>
                                        </p:attrNameLst>
                                      </p:cBhvr>
                                      <p:to>
                                        <a:srgbClr val="FF0909"/>
                                      </p:to>
                                    </p:animClr>
                                    <p:animClr clrSpc="rgb" dir="cw">
                                      <p:cBhvr>
                                        <p:cTn id="7" dur="500" fill="hold"/>
                                        <p:tgtEl>
                                          <p:spTgt spid="11"/>
                                        </p:tgtEl>
                                        <p:attrNameLst>
                                          <p:attrName>fillcolor</p:attrName>
                                        </p:attrNameLst>
                                      </p:cBhvr>
                                      <p:to>
                                        <a:srgbClr val="FF0909"/>
                                      </p:to>
                                    </p:animClr>
                                    <p:set>
                                      <p:cBhvr>
                                        <p:cTn id="8" dur="500" fill="hold"/>
                                        <p:tgtEl>
                                          <p:spTgt spid="11"/>
                                        </p:tgtEl>
                                        <p:attrNameLst>
                                          <p:attrName>fill.type</p:attrName>
                                        </p:attrNameLst>
                                      </p:cBhvr>
                                      <p:to>
                                        <p:strVal val="solid"/>
                                      </p:to>
                                    </p:set>
                                    <p:anim to="1.5" calcmode="lin" valueType="num">
                                      <p:cBhvr override="childStyle">
                                        <p:cTn id="9" dur="500" fill="hold"/>
                                        <p:tgtEl>
                                          <p:spTgt spid="11"/>
                                        </p:tgtEl>
                                        <p:attrNameLst>
                                          <p:attrName>style.fontSize</p:attrName>
                                        </p:attrNameLst>
                                      </p:cBhvr>
                                    </p:anim>
                                  </p:childTnLst>
                                </p:cTn>
                              </p:par>
                            </p:childTnLst>
                          </p:cTn>
                        </p:par>
                      </p:childTnLst>
                    </p:cTn>
                  </p:par>
                  <p:par>
                    <p:cTn id="10" fill="hold">
                      <p:stCondLst>
                        <p:cond delay="indefinite"/>
                      </p:stCondLst>
                      <p:childTnLst>
                        <p:par>
                          <p:cTn id="11" fill="hold">
                            <p:stCondLst>
                              <p:cond delay="0"/>
                            </p:stCondLst>
                            <p:childTnLst>
                              <p:par>
                                <p:cTn id="12" presetID="28" presetClass="emph" presetSubtype="0" fill="hold" grpId="0" nodeType="clickEffect">
                                  <p:stCondLst>
                                    <p:cond delay="0"/>
                                  </p:stCondLst>
                                  <p:iterate type="lt">
                                    <p:tmPct val="10000"/>
                                  </p:iterate>
                                  <p:childTnLst>
                                    <p:animClr clrSpc="rgb" dir="cw">
                                      <p:cBhvr override="childStyle">
                                        <p:cTn id="13" dur="500" fill="hold"/>
                                        <p:tgtEl>
                                          <p:spTgt spid="13"/>
                                        </p:tgtEl>
                                        <p:attrNameLst>
                                          <p:attrName>style.color</p:attrName>
                                        </p:attrNameLst>
                                      </p:cBhvr>
                                      <p:to>
                                        <a:srgbClr val="FF0909"/>
                                      </p:to>
                                    </p:animClr>
                                    <p:animClr clrSpc="rgb" dir="cw">
                                      <p:cBhvr>
                                        <p:cTn id="14" dur="500" fill="hold"/>
                                        <p:tgtEl>
                                          <p:spTgt spid="13"/>
                                        </p:tgtEl>
                                        <p:attrNameLst>
                                          <p:attrName>fillcolor</p:attrName>
                                        </p:attrNameLst>
                                      </p:cBhvr>
                                      <p:to>
                                        <a:srgbClr val="FF0909"/>
                                      </p:to>
                                    </p:animClr>
                                    <p:set>
                                      <p:cBhvr>
                                        <p:cTn id="15" dur="500" fill="hold"/>
                                        <p:tgtEl>
                                          <p:spTgt spid="13"/>
                                        </p:tgtEl>
                                        <p:attrNameLst>
                                          <p:attrName>fill.type</p:attrName>
                                        </p:attrNameLst>
                                      </p:cBhvr>
                                      <p:to>
                                        <p:strVal val="solid"/>
                                      </p:to>
                                    </p:set>
                                    <p:anim to="1.5" calcmode="lin" valueType="num">
                                      <p:cBhvr override="childStyle">
                                        <p:cTn id="16" dur="500" fill="hold"/>
                                        <p:tgtEl>
                                          <p:spTgt spid="13"/>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dirty="0"/>
              <a:t>4 - </a:t>
            </a:r>
            <a:r>
              <a:rPr lang="pt-BR" sz="3600" dirty="0">
                <a:latin typeface="Arial"/>
                <a:ea typeface="Arial"/>
                <a:cs typeface="Arial"/>
                <a:sym typeface="Arial"/>
              </a:rPr>
              <a:t>Pergunta</a:t>
            </a:r>
            <a:endParaRPr dirty="0"/>
          </a:p>
        </p:txBody>
      </p:sp>
      <p:sp>
        <p:nvSpPr>
          <p:cNvPr id="583" name="Google Shape;583;p12"/>
          <p:cNvSpPr txBox="1">
            <a:spLocks noGrp="1"/>
          </p:cNvSpPr>
          <p:nvPr>
            <p:ph type="ftr" idx="11"/>
          </p:nvPr>
        </p:nvSpPr>
        <p:spPr>
          <a:xfrm>
            <a:off x="419100" y="6356350"/>
            <a:ext cx="46167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584" name="Google Shape;58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35</a:t>
            </a:fld>
            <a:endParaRPr>
              <a:latin typeface="Arial"/>
              <a:ea typeface="Arial"/>
              <a:cs typeface="Arial"/>
              <a:sym typeface="Arial"/>
            </a:endParaRPr>
          </a:p>
        </p:txBody>
      </p:sp>
      <p:sp>
        <p:nvSpPr>
          <p:cNvPr id="2" name="Retângulo 1">
            <a:extLst>
              <a:ext uri="{FF2B5EF4-FFF2-40B4-BE49-F238E27FC236}">
                <a16:creationId xmlns:a16="http://schemas.microsoft.com/office/drawing/2014/main" id="{0A2A0468-3BB1-4C6D-A340-8B508287C46E}"/>
              </a:ext>
            </a:extLst>
          </p:cNvPr>
          <p:cNvSpPr/>
          <p:nvPr/>
        </p:nvSpPr>
        <p:spPr>
          <a:xfrm>
            <a:off x="1045029" y="1483733"/>
            <a:ext cx="10160000" cy="830997"/>
          </a:xfrm>
          <a:prstGeom prst="rect">
            <a:avLst/>
          </a:prstGeom>
        </p:spPr>
        <p:txBody>
          <a:bodyPr wrap="square">
            <a:spAutoFit/>
          </a:bodyPr>
          <a:lstStyle/>
          <a:p>
            <a:pPr lvl="0">
              <a:buClr>
                <a:schemeClr val="dk1"/>
              </a:buClr>
              <a:buSzPts val="1100"/>
            </a:pPr>
            <a:r>
              <a:rPr lang="pt-BR" sz="2400" dirty="0"/>
              <a:t>Qual delas </a:t>
            </a:r>
            <a:r>
              <a:rPr lang="pt-BR" sz="2400" dirty="0">
                <a:solidFill>
                  <a:srgbClr val="FF0000"/>
                </a:solidFill>
              </a:rPr>
              <a:t>NÃO</a:t>
            </a:r>
            <a:r>
              <a:rPr lang="pt-BR" sz="2400" dirty="0"/>
              <a:t> é um beneficio da computação em nuvem em vez da computação </a:t>
            </a:r>
            <a:r>
              <a:rPr lang="pt-BR" sz="2400" dirty="0" err="1"/>
              <a:t>on-primises</a:t>
            </a:r>
            <a:r>
              <a:rPr lang="pt-BR" sz="2400" dirty="0"/>
              <a:t>?</a:t>
            </a:r>
          </a:p>
        </p:txBody>
      </p:sp>
      <p:sp>
        <p:nvSpPr>
          <p:cNvPr id="79" name="Retângulo 78">
            <a:extLst>
              <a:ext uri="{FF2B5EF4-FFF2-40B4-BE49-F238E27FC236}">
                <a16:creationId xmlns:a16="http://schemas.microsoft.com/office/drawing/2014/main" id="{CE956511-490C-407A-AE79-1A252689E1CD}"/>
              </a:ext>
            </a:extLst>
          </p:cNvPr>
          <p:cNvSpPr/>
          <p:nvPr/>
        </p:nvSpPr>
        <p:spPr>
          <a:xfrm>
            <a:off x="1045029" y="5440452"/>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Beneficiar-se de economias de escala massivas</a:t>
            </a:r>
          </a:p>
        </p:txBody>
      </p:sp>
      <p:sp>
        <p:nvSpPr>
          <p:cNvPr id="80" name="Retângulo 79">
            <a:extLst>
              <a:ext uri="{FF2B5EF4-FFF2-40B4-BE49-F238E27FC236}">
                <a16:creationId xmlns:a16="http://schemas.microsoft.com/office/drawing/2014/main" id="{811DDBDD-E93E-45B5-A56E-9C5628FD975A}"/>
              </a:ext>
            </a:extLst>
          </p:cNvPr>
          <p:cNvSpPr/>
          <p:nvPr/>
        </p:nvSpPr>
        <p:spPr>
          <a:xfrm>
            <a:off x="1045029" y="3878965"/>
            <a:ext cx="10160000" cy="830997"/>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Eliminar as suposições ao determinar a sua necessidade de capacidade de infraestrutura</a:t>
            </a:r>
          </a:p>
        </p:txBody>
      </p:sp>
      <p:sp>
        <p:nvSpPr>
          <p:cNvPr id="81" name="Retângulo 80">
            <a:extLst>
              <a:ext uri="{FF2B5EF4-FFF2-40B4-BE49-F238E27FC236}">
                <a16:creationId xmlns:a16="http://schemas.microsoft.com/office/drawing/2014/main" id="{B96F9B2D-1653-44C0-A705-D36B85719682}"/>
              </a:ext>
            </a:extLst>
          </p:cNvPr>
          <p:cNvSpPr/>
          <p:nvPr/>
        </p:nvSpPr>
        <p:spPr>
          <a:xfrm>
            <a:off x="1074058" y="4846521"/>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Trocar despesas de capital por despesas variáveis</a:t>
            </a:r>
          </a:p>
        </p:txBody>
      </p:sp>
      <p:sp>
        <p:nvSpPr>
          <p:cNvPr id="82" name="Retângulo 81">
            <a:extLst>
              <a:ext uri="{FF2B5EF4-FFF2-40B4-BE49-F238E27FC236}">
                <a16:creationId xmlns:a16="http://schemas.microsoft.com/office/drawing/2014/main" id="{2515803C-41F3-436D-BB61-389459759969}"/>
              </a:ext>
            </a:extLst>
          </p:cNvPr>
          <p:cNvSpPr/>
          <p:nvPr/>
        </p:nvSpPr>
        <p:spPr>
          <a:xfrm>
            <a:off x="1045029" y="3226748"/>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Pagar pelo armazenamento em rack e alimentação de servidores</a:t>
            </a:r>
          </a:p>
        </p:txBody>
      </p:sp>
      <p:sp>
        <p:nvSpPr>
          <p:cNvPr id="10" name="Retângulo 9">
            <a:extLst>
              <a:ext uri="{FF2B5EF4-FFF2-40B4-BE49-F238E27FC236}">
                <a16:creationId xmlns:a16="http://schemas.microsoft.com/office/drawing/2014/main" id="{63FA2B9F-1780-480D-B000-7024DAB5241F}"/>
              </a:ext>
            </a:extLst>
          </p:cNvPr>
          <p:cNvSpPr/>
          <p:nvPr/>
        </p:nvSpPr>
        <p:spPr>
          <a:xfrm>
            <a:off x="1045029" y="2622636"/>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Aumentar a velocidade e a agilidade</a:t>
            </a:r>
          </a:p>
        </p:txBody>
      </p:sp>
    </p:spTree>
    <p:extLst>
      <p:ext uri="{BB962C8B-B14F-4D97-AF65-F5344CB8AC3E}">
        <p14:creationId xmlns:p14="http://schemas.microsoft.com/office/powerpoint/2010/main" val="3464606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mph" presetSubtype="0" fill="hold" grpId="0" nodeType="clickEffect">
                                  <p:stCondLst>
                                    <p:cond delay="0"/>
                                  </p:stCondLst>
                                  <p:iterate type="lt">
                                    <p:tmPct val="10000"/>
                                  </p:iterate>
                                  <p:childTnLst>
                                    <p:animClr clrSpc="rgb" dir="cw">
                                      <p:cBhvr override="childStyle">
                                        <p:cTn id="6" dur="500" fill="hold"/>
                                        <p:tgtEl>
                                          <p:spTgt spid="82"/>
                                        </p:tgtEl>
                                        <p:attrNameLst>
                                          <p:attrName>style.color</p:attrName>
                                        </p:attrNameLst>
                                      </p:cBhvr>
                                      <p:to>
                                        <a:srgbClr val="FF0909"/>
                                      </p:to>
                                    </p:animClr>
                                    <p:animClr clrSpc="rgb" dir="cw">
                                      <p:cBhvr>
                                        <p:cTn id="7" dur="500" fill="hold"/>
                                        <p:tgtEl>
                                          <p:spTgt spid="82"/>
                                        </p:tgtEl>
                                        <p:attrNameLst>
                                          <p:attrName>fillcolor</p:attrName>
                                        </p:attrNameLst>
                                      </p:cBhvr>
                                      <p:to>
                                        <a:srgbClr val="FF0909"/>
                                      </p:to>
                                    </p:animClr>
                                    <p:set>
                                      <p:cBhvr>
                                        <p:cTn id="8" dur="500" fill="hold"/>
                                        <p:tgtEl>
                                          <p:spTgt spid="82"/>
                                        </p:tgtEl>
                                        <p:attrNameLst>
                                          <p:attrName>fill.type</p:attrName>
                                        </p:attrNameLst>
                                      </p:cBhvr>
                                      <p:to>
                                        <p:strVal val="solid"/>
                                      </p:to>
                                    </p:set>
                                    <p:anim to="1.5" calcmode="lin" valueType="num">
                                      <p:cBhvr override="childStyle">
                                        <p:cTn id="9" dur="500" fill="hold"/>
                                        <p:tgtEl>
                                          <p:spTgt spid="8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dirty="0">
                <a:latin typeface="Arial"/>
                <a:ea typeface="Arial"/>
                <a:cs typeface="Arial"/>
                <a:sym typeface="Arial"/>
              </a:rPr>
              <a:t>5 - Pergunta</a:t>
            </a:r>
            <a:endParaRPr dirty="0"/>
          </a:p>
        </p:txBody>
      </p:sp>
      <p:sp>
        <p:nvSpPr>
          <p:cNvPr id="583" name="Google Shape;583;p12"/>
          <p:cNvSpPr txBox="1">
            <a:spLocks noGrp="1"/>
          </p:cNvSpPr>
          <p:nvPr>
            <p:ph type="ftr" idx="11"/>
          </p:nvPr>
        </p:nvSpPr>
        <p:spPr>
          <a:xfrm>
            <a:off x="419100" y="6356350"/>
            <a:ext cx="46167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584" name="Google Shape;58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36</a:t>
            </a:fld>
            <a:endParaRPr>
              <a:latin typeface="Arial"/>
              <a:ea typeface="Arial"/>
              <a:cs typeface="Arial"/>
              <a:sym typeface="Arial"/>
            </a:endParaRPr>
          </a:p>
        </p:txBody>
      </p:sp>
      <p:sp>
        <p:nvSpPr>
          <p:cNvPr id="2" name="Retângulo 1">
            <a:extLst>
              <a:ext uri="{FF2B5EF4-FFF2-40B4-BE49-F238E27FC236}">
                <a16:creationId xmlns:a16="http://schemas.microsoft.com/office/drawing/2014/main" id="{0A2A0468-3BB1-4C6D-A340-8B508287C46E}"/>
              </a:ext>
            </a:extLst>
          </p:cNvPr>
          <p:cNvSpPr/>
          <p:nvPr/>
        </p:nvSpPr>
        <p:spPr>
          <a:xfrm>
            <a:off x="1045029" y="1483733"/>
            <a:ext cx="10160000" cy="830997"/>
          </a:xfrm>
          <a:prstGeom prst="rect">
            <a:avLst/>
          </a:prstGeom>
        </p:spPr>
        <p:txBody>
          <a:bodyPr wrap="square">
            <a:spAutoFit/>
          </a:bodyPr>
          <a:lstStyle/>
          <a:p>
            <a:pPr lvl="0">
              <a:buClr>
                <a:schemeClr val="dk1"/>
              </a:buClr>
              <a:buSzPts val="1100"/>
            </a:pPr>
            <a:r>
              <a:rPr lang="pt-BR" sz="2400" dirty="0"/>
              <a:t>Quais das seguintes opções </a:t>
            </a:r>
            <a:r>
              <a:rPr lang="pt-BR" sz="2400" dirty="0">
                <a:solidFill>
                  <a:srgbClr val="FF0000"/>
                </a:solidFill>
              </a:rPr>
              <a:t>NÃO</a:t>
            </a:r>
            <a:r>
              <a:rPr lang="pt-BR" sz="2400" dirty="0"/>
              <a:t> são benefícios da computação na nuvem?</a:t>
            </a:r>
          </a:p>
        </p:txBody>
      </p:sp>
      <p:sp>
        <p:nvSpPr>
          <p:cNvPr id="79" name="Retângulo 78">
            <a:extLst>
              <a:ext uri="{FF2B5EF4-FFF2-40B4-BE49-F238E27FC236}">
                <a16:creationId xmlns:a16="http://schemas.microsoft.com/office/drawing/2014/main" id="{CE956511-490C-407A-AE79-1A252689E1CD}"/>
              </a:ext>
            </a:extLst>
          </p:cNvPr>
          <p:cNvSpPr/>
          <p:nvPr/>
        </p:nvSpPr>
        <p:spPr>
          <a:xfrm>
            <a:off x="1016000" y="5006802"/>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Recursos temporários e descartáveis</a:t>
            </a:r>
          </a:p>
        </p:txBody>
      </p:sp>
      <p:sp>
        <p:nvSpPr>
          <p:cNvPr id="80" name="Retângulo 79">
            <a:extLst>
              <a:ext uri="{FF2B5EF4-FFF2-40B4-BE49-F238E27FC236}">
                <a16:creationId xmlns:a16="http://schemas.microsoft.com/office/drawing/2014/main" id="{811DDBDD-E93E-45B5-A56E-9C5628FD975A}"/>
              </a:ext>
            </a:extLst>
          </p:cNvPr>
          <p:cNvSpPr/>
          <p:nvPr/>
        </p:nvSpPr>
        <p:spPr>
          <a:xfrm>
            <a:off x="1016000" y="3227509"/>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Bancos de dados com tolerância a falhas</a:t>
            </a:r>
          </a:p>
        </p:txBody>
      </p:sp>
      <p:sp>
        <p:nvSpPr>
          <p:cNvPr id="81" name="Retângulo 80">
            <a:extLst>
              <a:ext uri="{FF2B5EF4-FFF2-40B4-BE49-F238E27FC236}">
                <a16:creationId xmlns:a16="http://schemas.microsoft.com/office/drawing/2014/main" id="{B96F9B2D-1653-44C0-A705-D36B85719682}"/>
              </a:ext>
            </a:extLst>
          </p:cNvPr>
          <p:cNvSpPr/>
          <p:nvPr/>
        </p:nvSpPr>
        <p:spPr>
          <a:xfrm>
            <a:off x="1016000" y="4414121"/>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Alta disponibilidade</a:t>
            </a:r>
          </a:p>
        </p:txBody>
      </p:sp>
      <p:sp>
        <p:nvSpPr>
          <p:cNvPr id="11" name="Retângulo 10">
            <a:extLst>
              <a:ext uri="{FF2B5EF4-FFF2-40B4-BE49-F238E27FC236}">
                <a16:creationId xmlns:a16="http://schemas.microsoft.com/office/drawing/2014/main" id="{94EC9C93-A50E-433A-8531-C98B9D16FB0E}"/>
              </a:ext>
            </a:extLst>
          </p:cNvPr>
          <p:cNvSpPr/>
          <p:nvPr/>
        </p:nvSpPr>
        <p:spPr>
          <a:xfrm>
            <a:off x="1045029" y="2633578"/>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Vários ciclos da aquisições</a:t>
            </a:r>
          </a:p>
        </p:txBody>
      </p:sp>
      <p:sp>
        <p:nvSpPr>
          <p:cNvPr id="12" name="Retângulo 11">
            <a:extLst>
              <a:ext uri="{FF2B5EF4-FFF2-40B4-BE49-F238E27FC236}">
                <a16:creationId xmlns:a16="http://schemas.microsoft.com/office/drawing/2014/main" id="{2E074DA3-000B-41A1-A1D9-87B410F6F974}"/>
              </a:ext>
            </a:extLst>
          </p:cNvPr>
          <p:cNvSpPr/>
          <p:nvPr/>
        </p:nvSpPr>
        <p:spPr>
          <a:xfrm>
            <a:off x="1016000" y="3821440"/>
            <a:ext cx="10160000" cy="461665"/>
          </a:xfrm>
          <a:prstGeom prst="rect">
            <a:avLst/>
          </a:prstGeom>
        </p:spPr>
        <p:txBody>
          <a:bodyPr wrap="square">
            <a:spAutoFit/>
          </a:bodyPr>
          <a:lstStyle/>
          <a:p>
            <a:pPr marL="342900" lvl="0" indent="-342900">
              <a:buClr>
                <a:schemeClr val="dk1"/>
              </a:buClr>
              <a:buSzPts val="1100"/>
              <a:buFont typeface="Wingdings" panose="05000000000000000000" pitchFamily="2" charset="2"/>
              <a:buChar char="Ø"/>
            </a:pPr>
            <a:r>
              <a:rPr lang="pt-BR" sz="2400" dirty="0"/>
              <a:t>Alta latência</a:t>
            </a:r>
          </a:p>
        </p:txBody>
      </p:sp>
    </p:spTree>
    <p:extLst>
      <p:ext uri="{BB962C8B-B14F-4D97-AF65-F5344CB8AC3E}">
        <p14:creationId xmlns:p14="http://schemas.microsoft.com/office/powerpoint/2010/main" val="3730820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mph" presetSubtype="0" fill="hold" grpId="0" nodeType="clickEffect">
                                  <p:stCondLst>
                                    <p:cond delay="0"/>
                                  </p:stCondLst>
                                  <p:iterate type="lt">
                                    <p:tmPct val="10000"/>
                                  </p:iterate>
                                  <p:childTnLst>
                                    <p:animClr clrSpc="rgb" dir="cw">
                                      <p:cBhvr override="childStyle">
                                        <p:cTn id="6" dur="500" fill="hold"/>
                                        <p:tgtEl>
                                          <p:spTgt spid="11"/>
                                        </p:tgtEl>
                                        <p:attrNameLst>
                                          <p:attrName>style.color</p:attrName>
                                        </p:attrNameLst>
                                      </p:cBhvr>
                                      <p:to>
                                        <a:srgbClr val="FF0909"/>
                                      </p:to>
                                    </p:animClr>
                                    <p:animClr clrSpc="rgb" dir="cw">
                                      <p:cBhvr>
                                        <p:cTn id="7" dur="500" fill="hold"/>
                                        <p:tgtEl>
                                          <p:spTgt spid="11"/>
                                        </p:tgtEl>
                                        <p:attrNameLst>
                                          <p:attrName>fillcolor</p:attrName>
                                        </p:attrNameLst>
                                      </p:cBhvr>
                                      <p:to>
                                        <a:srgbClr val="FF0909"/>
                                      </p:to>
                                    </p:animClr>
                                    <p:set>
                                      <p:cBhvr>
                                        <p:cTn id="8" dur="500" fill="hold"/>
                                        <p:tgtEl>
                                          <p:spTgt spid="11"/>
                                        </p:tgtEl>
                                        <p:attrNameLst>
                                          <p:attrName>fill.type</p:attrName>
                                        </p:attrNameLst>
                                      </p:cBhvr>
                                      <p:to>
                                        <p:strVal val="solid"/>
                                      </p:to>
                                    </p:set>
                                    <p:anim to="1.5" calcmode="lin" valueType="num">
                                      <p:cBhvr override="childStyle">
                                        <p:cTn id="9" dur="500" fill="hold"/>
                                        <p:tgtEl>
                                          <p:spTgt spid="11"/>
                                        </p:tgtEl>
                                        <p:attrNameLst>
                                          <p:attrName>style.fontSize</p:attrName>
                                        </p:attrNameLst>
                                      </p:cBhvr>
                                    </p:anim>
                                  </p:childTnLst>
                                </p:cTn>
                              </p:par>
                            </p:childTnLst>
                          </p:cTn>
                        </p:par>
                      </p:childTnLst>
                    </p:cTn>
                  </p:par>
                  <p:par>
                    <p:cTn id="10" fill="hold">
                      <p:stCondLst>
                        <p:cond delay="indefinite"/>
                      </p:stCondLst>
                      <p:childTnLst>
                        <p:par>
                          <p:cTn id="11" fill="hold">
                            <p:stCondLst>
                              <p:cond delay="0"/>
                            </p:stCondLst>
                            <p:childTnLst>
                              <p:par>
                                <p:cTn id="12" presetID="28" presetClass="emph" presetSubtype="0" fill="hold" grpId="0" nodeType="clickEffect">
                                  <p:stCondLst>
                                    <p:cond delay="0"/>
                                  </p:stCondLst>
                                  <p:iterate type="lt">
                                    <p:tmPct val="10000"/>
                                  </p:iterate>
                                  <p:childTnLst>
                                    <p:animClr clrSpc="rgb" dir="cw">
                                      <p:cBhvr override="childStyle">
                                        <p:cTn id="13" dur="500" fill="hold"/>
                                        <p:tgtEl>
                                          <p:spTgt spid="12"/>
                                        </p:tgtEl>
                                        <p:attrNameLst>
                                          <p:attrName>style.color</p:attrName>
                                        </p:attrNameLst>
                                      </p:cBhvr>
                                      <p:to>
                                        <a:srgbClr val="FF0909"/>
                                      </p:to>
                                    </p:animClr>
                                    <p:animClr clrSpc="rgb" dir="cw">
                                      <p:cBhvr>
                                        <p:cTn id="14" dur="500" fill="hold"/>
                                        <p:tgtEl>
                                          <p:spTgt spid="12"/>
                                        </p:tgtEl>
                                        <p:attrNameLst>
                                          <p:attrName>fillcolor</p:attrName>
                                        </p:attrNameLst>
                                      </p:cBhvr>
                                      <p:to>
                                        <a:srgbClr val="FF0909"/>
                                      </p:to>
                                    </p:animClr>
                                    <p:set>
                                      <p:cBhvr>
                                        <p:cTn id="15" dur="500" fill="hold"/>
                                        <p:tgtEl>
                                          <p:spTgt spid="12"/>
                                        </p:tgtEl>
                                        <p:attrNameLst>
                                          <p:attrName>fill.type</p:attrName>
                                        </p:attrNameLst>
                                      </p:cBhvr>
                                      <p:to>
                                        <p:strVal val="solid"/>
                                      </p:to>
                                    </p:set>
                                    <p:anim to="1.5" calcmode="lin" valueType="num">
                                      <p:cBhvr override="childStyle">
                                        <p:cTn id="16" dur="500" fill="hold"/>
                                        <p:tgtEl>
                                          <p:spTgt spid="1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22"/>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pt-BR"/>
              <a:t>Módulo 1: Visão geral dos conceitos de nuvem</a:t>
            </a:r>
            <a:endParaRPr/>
          </a:p>
        </p:txBody>
      </p:sp>
      <p:sp>
        <p:nvSpPr>
          <p:cNvPr id="738" name="Google Shape;738;p22"/>
          <p:cNvSpPr txBox="1">
            <a:spLocks noGrp="1"/>
          </p:cNvSpPr>
          <p:nvPr>
            <p:ph type="title"/>
          </p:nvPr>
        </p:nvSpPr>
        <p:spPr>
          <a:xfrm>
            <a:off x="419100" y="3191940"/>
            <a:ext cx="1170964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4000"/>
              <a:t>Seção 3: Introdução à Amazon Web Services (AWS)</a:t>
            </a:r>
            <a:endParaRPr/>
          </a:p>
        </p:txBody>
      </p:sp>
      <p:sp>
        <p:nvSpPr>
          <p:cNvPr id="739" name="Google Shape;739;p22"/>
          <p:cNvSpPr txBox="1">
            <a:spLocks noGrp="1"/>
          </p:cNvSpPr>
          <p:nvPr>
            <p:ph type="ftr" idx="11"/>
          </p:nvPr>
        </p:nvSpPr>
        <p:spPr>
          <a:xfrm>
            <a:off x="419100" y="6356350"/>
            <a:ext cx="441169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2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O que são serviços web?</a:t>
            </a:r>
            <a:endParaRPr/>
          </a:p>
        </p:txBody>
      </p:sp>
      <p:sp>
        <p:nvSpPr>
          <p:cNvPr id="745" name="Google Shape;745;p23"/>
          <p:cNvSpPr txBox="1">
            <a:spLocks noGrp="1"/>
          </p:cNvSpPr>
          <p:nvPr>
            <p:ph type="body" idx="1"/>
          </p:nvPr>
        </p:nvSpPr>
        <p:spPr>
          <a:xfrm>
            <a:off x="449052" y="1440305"/>
            <a:ext cx="11139567" cy="491330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000000"/>
              </a:buClr>
              <a:buSzPts val="2800"/>
              <a:buNone/>
            </a:pPr>
            <a:r>
              <a:rPr lang="pt-BR">
                <a:solidFill>
                  <a:srgbClr val="000000"/>
                </a:solidFill>
                <a:latin typeface="Arial"/>
                <a:ea typeface="Arial"/>
                <a:cs typeface="Arial"/>
                <a:sym typeface="Arial"/>
              </a:rPr>
              <a:t>Um </a:t>
            </a:r>
            <a:r>
              <a:rPr lang="pt-BR" b="1">
                <a:solidFill>
                  <a:schemeClr val="accent5"/>
                </a:solidFill>
                <a:latin typeface="Arial"/>
                <a:ea typeface="Arial"/>
                <a:cs typeface="Arial"/>
                <a:sym typeface="Arial"/>
              </a:rPr>
              <a:t>serviço</a:t>
            </a:r>
            <a:r>
              <a:rPr lang="pt-BR">
                <a:solidFill>
                  <a:schemeClr val="accent5"/>
                </a:solidFill>
                <a:latin typeface="Arial"/>
                <a:ea typeface="Arial"/>
                <a:cs typeface="Arial"/>
                <a:sym typeface="Arial"/>
              </a:rPr>
              <a:t> </a:t>
            </a:r>
            <a:r>
              <a:rPr lang="pt-BR" b="1">
                <a:solidFill>
                  <a:schemeClr val="accent5"/>
                </a:solidFill>
                <a:latin typeface="Arial"/>
                <a:ea typeface="Arial"/>
                <a:cs typeface="Arial"/>
                <a:sym typeface="Arial"/>
              </a:rPr>
              <a:t>web</a:t>
            </a:r>
            <a:r>
              <a:rPr lang="pt-BR">
                <a:solidFill>
                  <a:srgbClr val="414042"/>
                </a:solidFill>
                <a:latin typeface="Arial"/>
                <a:ea typeface="Arial"/>
                <a:cs typeface="Arial"/>
                <a:sym typeface="Arial"/>
              </a:rPr>
              <a:t> </a:t>
            </a:r>
            <a:r>
              <a:rPr lang="pt-BR">
                <a:solidFill>
                  <a:srgbClr val="000000"/>
                </a:solidFill>
                <a:latin typeface="Arial"/>
                <a:ea typeface="Arial"/>
                <a:cs typeface="Arial"/>
                <a:sym typeface="Arial"/>
              </a:rPr>
              <a:t>é qualquer software disponibilizado pela Internet que usa um </a:t>
            </a:r>
            <a:r>
              <a:rPr lang="pt-BR" b="1">
                <a:solidFill>
                  <a:schemeClr val="accent5"/>
                </a:solidFill>
                <a:latin typeface="Arial"/>
                <a:ea typeface="Arial"/>
                <a:cs typeface="Arial"/>
                <a:sym typeface="Arial"/>
              </a:rPr>
              <a:t>formato padronizado</a:t>
            </a:r>
            <a:r>
              <a:rPr lang="pt-BR">
                <a:latin typeface="Arial"/>
                <a:ea typeface="Arial"/>
                <a:cs typeface="Arial"/>
                <a:sym typeface="Arial"/>
              </a:rPr>
              <a:t>, como Extensible Markup Language (</a:t>
            </a:r>
            <a:r>
              <a:rPr lang="pt-BR">
                <a:solidFill>
                  <a:srgbClr val="000000"/>
                </a:solidFill>
                <a:latin typeface="Arial"/>
                <a:ea typeface="Arial"/>
                <a:cs typeface="Arial"/>
                <a:sym typeface="Arial"/>
              </a:rPr>
              <a:t>XML) ou JavaScript Object Notation (JSON), para a solicitação e resposta de uma </a:t>
            </a:r>
            <a:r>
              <a:rPr lang="pt-BR" b="1">
                <a:solidFill>
                  <a:schemeClr val="accent5"/>
                </a:solidFill>
                <a:latin typeface="Arial"/>
                <a:ea typeface="Arial"/>
                <a:cs typeface="Arial"/>
                <a:sym typeface="Arial"/>
              </a:rPr>
              <a:t>interação de Application Programming Interface (API)</a:t>
            </a:r>
            <a:r>
              <a:rPr lang="pt-BR">
                <a:solidFill>
                  <a:srgbClr val="000000"/>
                </a:solidFill>
                <a:latin typeface="Arial"/>
                <a:ea typeface="Arial"/>
                <a:cs typeface="Arial"/>
                <a:sym typeface="Arial"/>
              </a:rPr>
              <a:t>.</a:t>
            </a:r>
            <a:endParaRPr/>
          </a:p>
        </p:txBody>
      </p:sp>
      <p:grpSp>
        <p:nvGrpSpPr>
          <p:cNvPr id="746" name="Google Shape;746;p23" descr="laptop labeled client with right arrow going through internet cloud to server labeled web service. server labeled web service with left arrow going through internet cloud to laptop labeled client."/>
          <p:cNvGrpSpPr/>
          <p:nvPr/>
        </p:nvGrpSpPr>
        <p:grpSpPr>
          <a:xfrm>
            <a:off x="990599" y="3601131"/>
            <a:ext cx="10255629" cy="2634586"/>
            <a:chOff x="990599" y="2748510"/>
            <a:chExt cx="10255629" cy="2634586"/>
          </a:xfrm>
        </p:grpSpPr>
        <p:pic>
          <p:nvPicPr>
            <p:cNvPr id="747" name="Google Shape;747;p23"/>
            <p:cNvPicPr preferRelativeResize="0"/>
            <p:nvPr/>
          </p:nvPicPr>
          <p:blipFill rotWithShape="1">
            <a:blip r:embed="rId3">
              <a:alphaModFix/>
            </a:blip>
            <a:srcRect/>
            <a:stretch/>
          </p:blipFill>
          <p:spPr>
            <a:xfrm>
              <a:off x="9203920" y="3483426"/>
              <a:ext cx="1620895" cy="1716061"/>
            </a:xfrm>
            <a:prstGeom prst="rect">
              <a:avLst/>
            </a:prstGeom>
            <a:noFill/>
            <a:ln>
              <a:noFill/>
            </a:ln>
          </p:spPr>
        </p:pic>
        <p:pic>
          <p:nvPicPr>
            <p:cNvPr id="748" name="Google Shape;748;p23"/>
            <p:cNvPicPr preferRelativeResize="0"/>
            <p:nvPr/>
          </p:nvPicPr>
          <p:blipFill rotWithShape="1">
            <a:blip r:embed="rId4">
              <a:alphaModFix/>
            </a:blip>
            <a:srcRect l="18814" t="13289" r="19369" b="15294"/>
            <a:stretch/>
          </p:blipFill>
          <p:spPr>
            <a:xfrm flipH="1">
              <a:off x="990599" y="3483427"/>
              <a:ext cx="2347421" cy="1752601"/>
            </a:xfrm>
            <a:prstGeom prst="rect">
              <a:avLst/>
            </a:prstGeom>
            <a:noFill/>
            <a:ln>
              <a:noFill/>
            </a:ln>
          </p:spPr>
        </p:pic>
        <p:sp>
          <p:nvSpPr>
            <p:cNvPr id="749" name="Google Shape;749;p23"/>
            <p:cNvSpPr txBox="1"/>
            <p:nvPr/>
          </p:nvSpPr>
          <p:spPr>
            <a:xfrm>
              <a:off x="8782505" y="5058035"/>
              <a:ext cx="2463723" cy="24622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pt-BR" sz="1600" b="1">
                  <a:solidFill>
                    <a:schemeClr val="dk1"/>
                  </a:solidFill>
                  <a:latin typeface="Arial"/>
                  <a:ea typeface="Arial"/>
                  <a:cs typeface="Arial"/>
                  <a:sym typeface="Arial"/>
                </a:rPr>
                <a:t>Serviço web</a:t>
              </a:r>
              <a:endParaRPr/>
            </a:p>
          </p:txBody>
        </p:sp>
        <p:cxnSp>
          <p:nvCxnSpPr>
            <p:cNvPr id="750" name="Google Shape;750;p23"/>
            <p:cNvCxnSpPr/>
            <p:nvPr/>
          </p:nvCxnSpPr>
          <p:spPr>
            <a:xfrm flipH="1">
              <a:off x="3414221" y="4658078"/>
              <a:ext cx="5865899" cy="44549"/>
            </a:xfrm>
            <a:prstGeom prst="straightConnector1">
              <a:avLst/>
            </a:prstGeom>
            <a:noFill/>
            <a:ln w="63500" cap="flat" cmpd="sng">
              <a:solidFill>
                <a:srgbClr val="00B0F0"/>
              </a:solidFill>
              <a:prstDash val="solid"/>
              <a:miter lim="800000"/>
              <a:headEnd type="none" w="sm" len="sm"/>
              <a:tailEnd type="triangle" w="med" len="med"/>
            </a:ln>
          </p:spPr>
        </p:cxnSp>
        <p:cxnSp>
          <p:nvCxnSpPr>
            <p:cNvPr id="751" name="Google Shape;751;p23"/>
            <p:cNvCxnSpPr/>
            <p:nvPr/>
          </p:nvCxnSpPr>
          <p:spPr>
            <a:xfrm rot="10800000" flipH="1">
              <a:off x="3414221" y="4016828"/>
              <a:ext cx="5865899" cy="44549"/>
            </a:xfrm>
            <a:prstGeom prst="straightConnector1">
              <a:avLst/>
            </a:prstGeom>
            <a:noFill/>
            <a:ln w="63500" cap="flat" cmpd="sng">
              <a:solidFill>
                <a:srgbClr val="00B0F0"/>
              </a:solidFill>
              <a:prstDash val="solid"/>
              <a:miter lim="800000"/>
              <a:headEnd type="none" w="sm" len="sm"/>
              <a:tailEnd type="triangle" w="med" len="med"/>
            </a:ln>
          </p:spPr>
        </p:cxnSp>
        <p:sp>
          <p:nvSpPr>
            <p:cNvPr id="752" name="Google Shape;752;p23"/>
            <p:cNvSpPr txBox="1"/>
            <p:nvPr/>
          </p:nvSpPr>
          <p:spPr>
            <a:xfrm>
              <a:off x="1578127" y="5071330"/>
              <a:ext cx="2463723" cy="24622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pt-BR" sz="1600" b="1">
                  <a:solidFill>
                    <a:schemeClr val="dk1"/>
                  </a:solidFill>
                  <a:latin typeface="Arial"/>
                  <a:ea typeface="Arial"/>
                  <a:cs typeface="Arial"/>
                  <a:sym typeface="Arial"/>
                </a:rPr>
                <a:t>Cliente</a:t>
              </a:r>
              <a:endParaRPr sz="1400" b="1">
                <a:solidFill>
                  <a:schemeClr val="dk1"/>
                </a:solidFill>
                <a:latin typeface="Arial"/>
                <a:ea typeface="Arial"/>
                <a:cs typeface="Arial"/>
                <a:sym typeface="Arial"/>
              </a:endParaRPr>
            </a:p>
          </p:txBody>
        </p:sp>
        <p:sp>
          <p:nvSpPr>
            <p:cNvPr id="753" name="Google Shape;753;p23"/>
            <p:cNvSpPr txBox="1"/>
            <p:nvPr/>
          </p:nvSpPr>
          <p:spPr>
            <a:xfrm>
              <a:off x="3265880" y="4839172"/>
              <a:ext cx="2463723" cy="492443"/>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pt-BR" sz="1600" b="1">
                  <a:solidFill>
                    <a:schemeClr val="dk1"/>
                  </a:solidFill>
                  <a:latin typeface="Arial"/>
                  <a:ea typeface="Arial"/>
                  <a:cs typeface="Arial"/>
                  <a:sym typeface="Arial"/>
                </a:rPr>
                <a:t>Mensagem de</a:t>
              </a:r>
              <a:br>
                <a:rPr lang="pt-BR" sz="1600" b="1">
                  <a:solidFill>
                    <a:schemeClr val="dk1"/>
                  </a:solidFill>
                  <a:latin typeface="Arial"/>
                  <a:ea typeface="Arial"/>
                  <a:cs typeface="Arial"/>
                  <a:sym typeface="Arial"/>
                </a:rPr>
              </a:br>
              <a:r>
                <a:rPr lang="pt-BR" sz="1600" b="1">
                  <a:solidFill>
                    <a:schemeClr val="dk1"/>
                  </a:solidFill>
                  <a:latin typeface="Arial"/>
                  <a:ea typeface="Arial"/>
                  <a:cs typeface="Arial"/>
                  <a:sym typeface="Arial"/>
                </a:rPr>
                <a:t> resposta</a:t>
              </a:r>
              <a:endParaRPr/>
            </a:p>
          </p:txBody>
        </p:sp>
        <p:sp>
          <p:nvSpPr>
            <p:cNvPr id="754" name="Google Shape;754;p23"/>
            <p:cNvSpPr txBox="1"/>
            <p:nvPr/>
          </p:nvSpPr>
          <p:spPr>
            <a:xfrm>
              <a:off x="6970896" y="3433105"/>
              <a:ext cx="2463723" cy="492443"/>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pt-BR" sz="1600" b="1">
                  <a:solidFill>
                    <a:schemeClr val="dk1"/>
                  </a:solidFill>
                  <a:latin typeface="Arial"/>
                  <a:ea typeface="Arial"/>
                  <a:cs typeface="Arial"/>
                  <a:sym typeface="Arial"/>
                </a:rPr>
                <a:t>Mensagem de </a:t>
              </a:r>
              <a:br>
                <a:rPr lang="pt-BR" sz="1600" b="1">
                  <a:solidFill>
                    <a:schemeClr val="dk1"/>
                  </a:solidFill>
                  <a:latin typeface="Arial"/>
                  <a:ea typeface="Arial"/>
                  <a:cs typeface="Arial"/>
                  <a:sym typeface="Arial"/>
                </a:rPr>
              </a:br>
              <a:r>
                <a:rPr lang="pt-BR" sz="1600" b="1">
                  <a:solidFill>
                    <a:schemeClr val="dk1"/>
                  </a:solidFill>
                  <a:latin typeface="Arial"/>
                  <a:ea typeface="Arial"/>
                  <a:cs typeface="Arial"/>
                  <a:sym typeface="Arial"/>
                </a:rPr>
                <a:t>solicitação</a:t>
              </a:r>
              <a:endParaRPr sz="1600" b="1">
                <a:solidFill>
                  <a:schemeClr val="dk1"/>
                </a:solidFill>
                <a:latin typeface="Arial"/>
                <a:ea typeface="Arial"/>
                <a:cs typeface="Arial"/>
                <a:sym typeface="Arial"/>
              </a:endParaRPr>
            </a:p>
          </p:txBody>
        </p:sp>
        <p:pic>
          <p:nvPicPr>
            <p:cNvPr id="755" name="Google Shape;755;p23"/>
            <p:cNvPicPr preferRelativeResize="0"/>
            <p:nvPr/>
          </p:nvPicPr>
          <p:blipFill rotWithShape="1">
            <a:blip r:embed="rId5">
              <a:alphaModFix/>
            </a:blip>
            <a:srcRect/>
            <a:stretch/>
          </p:blipFill>
          <p:spPr>
            <a:xfrm>
              <a:off x="5077127" y="2748510"/>
              <a:ext cx="2451667" cy="2634586"/>
            </a:xfrm>
            <a:prstGeom prst="rect">
              <a:avLst/>
            </a:prstGeom>
            <a:noFill/>
            <a:ln>
              <a:noFill/>
            </a:ln>
          </p:spPr>
        </p:pic>
        <p:sp>
          <p:nvSpPr>
            <p:cNvPr id="756" name="Google Shape;756;p23"/>
            <p:cNvSpPr txBox="1"/>
            <p:nvPr/>
          </p:nvSpPr>
          <p:spPr>
            <a:xfrm>
              <a:off x="4898276" y="4547684"/>
              <a:ext cx="2809364" cy="246223"/>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pt-BR" sz="1600" b="1">
                  <a:solidFill>
                    <a:schemeClr val="dk1"/>
                  </a:solidFill>
                  <a:latin typeface="Arial"/>
                  <a:ea typeface="Arial"/>
                  <a:cs typeface="Arial"/>
                  <a:sym typeface="Arial"/>
                </a:rPr>
                <a:t>Internet</a:t>
              </a:r>
              <a:endParaRPr sz="1400" b="1">
                <a:solidFill>
                  <a:schemeClr val="dk1"/>
                </a:solidFill>
                <a:latin typeface="Arial"/>
                <a:ea typeface="Arial"/>
                <a:cs typeface="Arial"/>
                <a:sym typeface="Arial"/>
              </a:endParaRPr>
            </a:p>
          </p:txBody>
        </p:sp>
      </p:grpSp>
      <p:sp>
        <p:nvSpPr>
          <p:cNvPr id="757" name="Google Shape;757;p23"/>
          <p:cNvSpPr txBox="1">
            <a:spLocks noGrp="1"/>
          </p:cNvSpPr>
          <p:nvPr>
            <p:ph type="ftr" idx="11"/>
          </p:nvPr>
        </p:nvSpPr>
        <p:spPr>
          <a:xfrm>
            <a:off x="419100" y="6356350"/>
            <a:ext cx="441169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58" name="Google Shape;758;p2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2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O que é a AWS?</a:t>
            </a:r>
            <a:endParaRPr/>
          </a:p>
        </p:txBody>
      </p:sp>
      <p:sp>
        <p:nvSpPr>
          <p:cNvPr id="764" name="Google Shape;764;p24"/>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Clr>
                <a:schemeClr val="dk1"/>
              </a:buClr>
              <a:buSzPts val="2800"/>
              <a:buChar char="•"/>
            </a:pPr>
            <a:r>
              <a:rPr lang="pt-BR"/>
              <a:t>A AWS é uma </a:t>
            </a:r>
            <a:r>
              <a:rPr lang="pt-BR" b="1">
                <a:solidFill>
                  <a:schemeClr val="accent5"/>
                </a:solidFill>
              </a:rPr>
              <a:t>plataforma de nuvem segura</a:t>
            </a:r>
            <a:r>
              <a:rPr lang="pt-BR" b="1">
                <a:solidFill>
                  <a:schemeClr val="accent6"/>
                </a:solidFill>
              </a:rPr>
              <a:t> </a:t>
            </a:r>
            <a:r>
              <a:rPr lang="pt-BR"/>
              <a:t>que oferece um </a:t>
            </a:r>
            <a:r>
              <a:rPr lang="pt-BR" b="1">
                <a:solidFill>
                  <a:schemeClr val="accent5"/>
                </a:solidFill>
              </a:rPr>
              <a:t>amplo conjunto de produtos globais baseados na nuvem</a:t>
            </a:r>
            <a:r>
              <a:rPr lang="pt-BR"/>
              <a:t>.</a:t>
            </a:r>
            <a:endParaRPr/>
          </a:p>
          <a:p>
            <a:pPr marL="228600" lvl="0" indent="-228600" algn="l" rtl="0">
              <a:lnSpc>
                <a:spcPct val="100000"/>
              </a:lnSpc>
              <a:spcBef>
                <a:spcPts val="1000"/>
              </a:spcBef>
              <a:spcAft>
                <a:spcPts val="0"/>
              </a:spcAft>
              <a:buClr>
                <a:schemeClr val="dk1"/>
              </a:buClr>
              <a:buSzPts val="2800"/>
              <a:buChar char="•"/>
            </a:pPr>
            <a:r>
              <a:rPr lang="pt-BR"/>
              <a:t>A AWS oferece </a:t>
            </a:r>
            <a:r>
              <a:rPr lang="pt-BR" b="1">
                <a:solidFill>
                  <a:schemeClr val="accent5"/>
                </a:solidFill>
              </a:rPr>
              <a:t>acesso sob demanda</a:t>
            </a:r>
            <a:r>
              <a:rPr lang="pt-BR"/>
              <a:t> a recursos de computação, armazenamento, rede, banco de dados e outros recursos de TI e ferramentas de gerenciamento.</a:t>
            </a:r>
            <a:endParaRPr/>
          </a:p>
          <a:p>
            <a:pPr marL="228600" lvl="0" indent="-228600" algn="l" rtl="0">
              <a:lnSpc>
                <a:spcPct val="100000"/>
              </a:lnSpc>
              <a:spcBef>
                <a:spcPts val="1000"/>
              </a:spcBef>
              <a:spcAft>
                <a:spcPts val="0"/>
              </a:spcAft>
              <a:buClr>
                <a:schemeClr val="dk1"/>
              </a:buClr>
              <a:buSzPts val="2800"/>
              <a:buChar char="•"/>
            </a:pPr>
            <a:r>
              <a:rPr lang="pt-BR"/>
              <a:t>A AWS oferece </a:t>
            </a:r>
            <a:r>
              <a:rPr lang="pt-BR" b="1">
                <a:solidFill>
                  <a:schemeClr val="accent5"/>
                </a:solidFill>
              </a:rPr>
              <a:t>flexibilidade</a:t>
            </a:r>
            <a:r>
              <a:rPr lang="pt-BR"/>
              <a:t>.</a:t>
            </a:r>
            <a:endParaRPr/>
          </a:p>
          <a:p>
            <a:pPr marL="228600" lvl="0" indent="-228600" algn="l" rtl="0">
              <a:lnSpc>
                <a:spcPct val="100000"/>
              </a:lnSpc>
              <a:spcBef>
                <a:spcPts val="1000"/>
              </a:spcBef>
              <a:spcAft>
                <a:spcPts val="0"/>
              </a:spcAft>
              <a:buClr>
                <a:schemeClr val="dk1"/>
              </a:buClr>
              <a:buSzPts val="2800"/>
              <a:buChar char="•"/>
            </a:pPr>
            <a:r>
              <a:rPr lang="pt-BR"/>
              <a:t>Você </a:t>
            </a:r>
            <a:r>
              <a:rPr lang="pt-BR" b="1">
                <a:solidFill>
                  <a:schemeClr val="accent5"/>
                </a:solidFill>
              </a:rPr>
              <a:t>paga apenas pelos serviços individuais de que precisa</a:t>
            </a:r>
            <a:r>
              <a:rPr lang="pt-BR"/>
              <a:t>, pelo </a:t>
            </a:r>
            <a:r>
              <a:rPr lang="pt-BR" b="1">
                <a:solidFill>
                  <a:schemeClr val="accent5"/>
                </a:solidFill>
              </a:rPr>
              <a:t>tempo que os utilizar</a:t>
            </a:r>
            <a:r>
              <a:rPr lang="pt-BR"/>
              <a:t>.</a:t>
            </a:r>
            <a:endParaRPr/>
          </a:p>
          <a:p>
            <a:pPr marL="228600" lvl="0" indent="-228600" algn="l" rtl="0">
              <a:lnSpc>
                <a:spcPct val="100000"/>
              </a:lnSpc>
              <a:spcBef>
                <a:spcPts val="1000"/>
              </a:spcBef>
              <a:spcAft>
                <a:spcPts val="0"/>
              </a:spcAft>
              <a:buClr>
                <a:schemeClr val="dk1"/>
              </a:buClr>
              <a:buSzPts val="2800"/>
              <a:buChar char="•"/>
            </a:pPr>
            <a:r>
              <a:rPr lang="pt-BR"/>
              <a:t>Os serviços da AWS </a:t>
            </a:r>
            <a:r>
              <a:rPr lang="pt-BR" b="1">
                <a:solidFill>
                  <a:schemeClr val="accent5"/>
                </a:solidFill>
              </a:rPr>
              <a:t>funcionam juntos</a:t>
            </a:r>
            <a:r>
              <a:rPr lang="pt-BR"/>
              <a:t> como componentes básicos.</a:t>
            </a:r>
            <a:endParaRPr/>
          </a:p>
        </p:txBody>
      </p:sp>
      <p:sp>
        <p:nvSpPr>
          <p:cNvPr id="765" name="Google Shape;765;p24"/>
          <p:cNvSpPr txBox="1">
            <a:spLocks noGrp="1"/>
          </p:cNvSpPr>
          <p:nvPr>
            <p:ph type="ftr" idx="11"/>
          </p:nvPr>
        </p:nvSpPr>
        <p:spPr>
          <a:xfrm>
            <a:off x="419100" y="6356350"/>
            <a:ext cx="4687738"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66" name="Google Shape;766;p2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4"/>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pt-BR"/>
              <a:t>Módulo 1: Visão geral dos conceitos de nuvem</a:t>
            </a:r>
            <a:endParaRPr/>
          </a:p>
        </p:txBody>
      </p:sp>
      <p:sp>
        <p:nvSpPr>
          <p:cNvPr id="431" name="Google Shape;431;p4"/>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4000"/>
              <a:t>Seção 1: Introdução à computação em nuvem</a:t>
            </a:r>
            <a:endParaRPr/>
          </a:p>
        </p:txBody>
      </p:sp>
      <p:sp>
        <p:nvSpPr>
          <p:cNvPr id="432" name="Google Shape;432;p4"/>
          <p:cNvSpPr txBox="1">
            <a:spLocks noGrp="1"/>
          </p:cNvSpPr>
          <p:nvPr>
            <p:ph type="ftr" idx="11"/>
          </p:nvPr>
        </p:nvSpPr>
        <p:spPr>
          <a:xfrm>
            <a:off x="419100" y="6356350"/>
            <a:ext cx="4740729"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2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latin typeface="Arial"/>
                <a:ea typeface="Arial"/>
                <a:cs typeface="Arial"/>
                <a:sym typeface="Arial"/>
              </a:rPr>
              <a:t>Categorias de serviços da AWS</a:t>
            </a:r>
            <a:endParaRPr/>
          </a:p>
        </p:txBody>
      </p:sp>
      <p:grpSp>
        <p:nvGrpSpPr>
          <p:cNvPr id="772" name="Google Shape;772;p25"/>
          <p:cNvGrpSpPr/>
          <p:nvPr/>
        </p:nvGrpSpPr>
        <p:grpSpPr>
          <a:xfrm>
            <a:off x="419100" y="1226550"/>
            <a:ext cx="11274215" cy="5273751"/>
            <a:chOff x="419100" y="1226550"/>
            <a:chExt cx="11274215" cy="5273751"/>
          </a:xfrm>
        </p:grpSpPr>
        <p:sp>
          <p:nvSpPr>
            <p:cNvPr id="773" name="Google Shape;773;p25"/>
            <p:cNvSpPr txBox="1"/>
            <p:nvPr/>
          </p:nvSpPr>
          <p:spPr>
            <a:xfrm>
              <a:off x="6557890" y="3179421"/>
              <a:ext cx="1638589"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Ferramentas de </a:t>
              </a:r>
              <a:br>
                <a:rPr lang="pt-BR" sz="1600" b="0" i="0" u="none" strike="noStrike" cap="none">
                  <a:solidFill>
                    <a:srgbClr val="000000"/>
                  </a:solidFill>
                  <a:latin typeface="Arial"/>
                  <a:ea typeface="Arial"/>
                  <a:cs typeface="Arial"/>
                  <a:sym typeface="Arial"/>
                </a:rPr>
              </a:br>
              <a:r>
                <a:rPr lang="pt-BR" sz="1600" b="0" i="0" u="none" strike="noStrike" cap="none">
                  <a:solidFill>
                    <a:srgbClr val="000000"/>
                  </a:solidFill>
                  <a:latin typeface="Arial"/>
                  <a:ea typeface="Arial"/>
                  <a:cs typeface="Arial"/>
                  <a:sym typeface="Arial"/>
                </a:rPr>
                <a:t>desenvolvedor</a:t>
              </a:r>
              <a:endParaRPr sz="1600" b="0" i="0" u="none" strike="noStrike" cap="none">
                <a:solidFill>
                  <a:srgbClr val="000000"/>
                </a:solidFill>
                <a:latin typeface="Arial"/>
                <a:ea typeface="Arial"/>
                <a:cs typeface="Arial"/>
                <a:sym typeface="Arial"/>
              </a:endParaRPr>
            </a:p>
          </p:txBody>
        </p:sp>
        <p:pic>
          <p:nvPicPr>
            <p:cNvPr id="774" name="Google Shape;774;p25" descr="AWS developer tools icon."/>
            <p:cNvPicPr preferRelativeResize="0"/>
            <p:nvPr/>
          </p:nvPicPr>
          <p:blipFill rotWithShape="1">
            <a:blip r:embed="rId3">
              <a:alphaModFix/>
            </a:blip>
            <a:srcRect/>
            <a:stretch/>
          </p:blipFill>
          <p:spPr>
            <a:xfrm>
              <a:off x="7011424" y="2490944"/>
              <a:ext cx="731520" cy="731520"/>
            </a:xfrm>
            <a:prstGeom prst="rect">
              <a:avLst/>
            </a:prstGeom>
            <a:noFill/>
            <a:ln>
              <a:noFill/>
            </a:ln>
          </p:spPr>
        </p:pic>
        <p:sp>
          <p:nvSpPr>
            <p:cNvPr id="775" name="Google Shape;775;p25"/>
            <p:cNvSpPr txBox="1"/>
            <p:nvPr/>
          </p:nvSpPr>
          <p:spPr>
            <a:xfrm>
              <a:off x="6391378" y="5915526"/>
              <a:ext cx="1971612" cy="584775"/>
            </a:xfrm>
            <a:prstGeom prst="rect">
              <a:avLst/>
            </a:prstGeom>
            <a:noFill/>
            <a:ln>
              <a:noFill/>
            </a:ln>
          </p:spPr>
          <p:txBody>
            <a:bodyPr spcFirstLastPara="1" wrap="square" lIns="0" tIns="45700" rIns="0"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Segurança, identidade e conformidade</a:t>
              </a:r>
              <a:endParaRPr/>
            </a:p>
          </p:txBody>
        </p:sp>
        <p:pic>
          <p:nvPicPr>
            <p:cNvPr id="776" name="Google Shape;776;p25" descr="AWs security and identity icon."/>
            <p:cNvPicPr preferRelativeResize="0"/>
            <p:nvPr/>
          </p:nvPicPr>
          <p:blipFill rotWithShape="1">
            <a:blip r:embed="rId4">
              <a:alphaModFix/>
            </a:blip>
            <a:srcRect/>
            <a:stretch/>
          </p:blipFill>
          <p:spPr>
            <a:xfrm>
              <a:off x="7011424" y="5240456"/>
              <a:ext cx="731520" cy="731520"/>
            </a:xfrm>
            <a:prstGeom prst="rect">
              <a:avLst/>
            </a:prstGeom>
            <a:noFill/>
            <a:ln>
              <a:noFill/>
            </a:ln>
          </p:spPr>
        </p:pic>
        <p:pic>
          <p:nvPicPr>
            <p:cNvPr id="777" name="Google Shape;777;p25"/>
            <p:cNvPicPr preferRelativeResize="0"/>
            <p:nvPr/>
          </p:nvPicPr>
          <p:blipFill rotWithShape="1">
            <a:blip r:embed="rId5">
              <a:alphaModFix/>
            </a:blip>
            <a:srcRect/>
            <a:stretch/>
          </p:blipFill>
          <p:spPr>
            <a:xfrm>
              <a:off x="7011424" y="1226550"/>
              <a:ext cx="731520" cy="731520"/>
            </a:xfrm>
            <a:prstGeom prst="rect">
              <a:avLst/>
            </a:prstGeom>
            <a:noFill/>
            <a:ln>
              <a:noFill/>
            </a:ln>
          </p:spPr>
        </p:pic>
        <p:sp>
          <p:nvSpPr>
            <p:cNvPr id="778" name="Google Shape;778;p25"/>
            <p:cNvSpPr txBox="1"/>
            <p:nvPr/>
          </p:nvSpPr>
          <p:spPr>
            <a:xfrm>
              <a:off x="6805553" y="1907686"/>
              <a:ext cx="1143263"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Blockchain</a:t>
              </a:r>
              <a:endParaRPr/>
            </a:p>
          </p:txBody>
        </p:sp>
        <p:pic>
          <p:nvPicPr>
            <p:cNvPr id="779" name="Google Shape;779;p25"/>
            <p:cNvPicPr preferRelativeResize="0"/>
            <p:nvPr/>
          </p:nvPicPr>
          <p:blipFill rotWithShape="1">
            <a:blip r:embed="rId6">
              <a:alphaModFix/>
            </a:blip>
            <a:srcRect/>
            <a:stretch/>
          </p:blipFill>
          <p:spPr>
            <a:xfrm>
              <a:off x="7011424" y="3881466"/>
              <a:ext cx="731520" cy="731520"/>
            </a:xfrm>
            <a:prstGeom prst="rect">
              <a:avLst/>
            </a:prstGeom>
            <a:noFill/>
            <a:ln>
              <a:noFill/>
            </a:ln>
          </p:spPr>
        </p:pic>
        <p:sp>
          <p:nvSpPr>
            <p:cNvPr id="780" name="Google Shape;780;p25"/>
            <p:cNvSpPr txBox="1"/>
            <p:nvPr/>
          </p:nvSpPr>
          <p:spPr>
            <a:xfrm>
              <a:off x="6627620" y="4567517"/>
              <a:ext cx="1499128"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Serviços de mídia</a:t>
              </a:r>
              <a:endParaRPr/>
            </a:p>
          </p:txBody>
        </p:sp>
        <p:pic>
          <p:nvPicPr>
            <p:cNvPr id="781" name="Google Shape;781;p25" descr="AWS storage icon."/>
            <p:cNvPicPr preferRelativeResize="0"/>
            <p:nvPr/>
          </p:nvPicPr>
          <p:blipFill rotWithShape="1">
            <a:blip r:embed="rId7">
              <a:alphaModFix/>
            </a:blip>
            <a:srcRect/>
            <a:stretch/>
          </p:blipFill>
          <p:spPr>
            <a:xfrm>
              <a:off x="9063510" y="5240456"/>
              <a:ext cx="731520" cy="731520"/>
            </a:xfrm>
            <a:prstGeom prst="rect">
              <a:avLst/>
            </a:prstGeom>
            <a:noFill/>
            <a:ln>
              <a:noFill/>
            </a:ln>
          </p:spPr>
        </p:pic>
        <p:sp>
          <p:nvSpPr>
            <p:cNvPr id="782" name="Google Shape;782;p25"/>
            <p:cNvSpPr txBox="1"/>
            <p:nvPr/>
          </p:nvSpPr>
          <p:spPr>
            <a:xfrm>
              <a:off x="8985880" y="5915526"/>
              <a:ext cx="886781"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Armazenamento</a:t>
              </a:r>
              <a:endParaRPr/>
            </a:p>
          </p:txBody>
        </p:sp>
        <p:sp>
          <p:nvSpPr>
            <p:cNvPr id="783" name="Google Shape;783;p25"/>
            <p:cNvSpPr txBox="1"/>
            <p:nvPr/>
          </p:nvSpPr>
          <p:spPr>
            <a:xfrm>
              <a:off x="8501458" y="1907686"/>
              <a:ext cx="1833518"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Aplicativos empresariais</a:t>
              </a:r>
              <a:endParaRPr sz="1600" b="0" i="0" u="none" strike="noStrike" cap="none">
                <a:solidFill>
                  <a:srgbClr val="000000"/>
                </a:solidFill>
                <a:latin typeface="Arial"/>
                <a:ea typeface="Arial"/>
                <a:cs typeface="Arial"/>
                <a:sym typeface="Arial"/>
              </a:endParaRPr>
            </a:p>
          </p:txBody>
        </p:sp>
        <p:pic>
          <p:nvPicPr>
            <p:cNvPr id="784" name="Google Shape;784;p25" descr="AWS enterprise applications icon."/>
            <p:cNvPicPr preferRelativeResize="0"/>
            <p:nvPr/>
          </p:nvPicPr>
          <p:blipFill rotWithShape="1">
            <a:blip r:embed="rId8">
              <a:alphaModFix/>
            </a:blip>
            <a:srcRect/>
            <a:stretch/>
          </p:blipFill>
          <p:spPr>
            <a:xfrm>
              <a:off x="9063510" y="1226550"/>
              <a:ext cx="731520" cy="731520"/>
            </a:xfrm>
            <a:prstGeom prst="rect">
              <a:avLst/>
            </a:prstGeom>
            <a:noFill/>
            <a:ln>
              <a:noFill/>
            </a:ln>
          </p:spPr>
        </p:pic>
        <p:pic>
          <p:nvPicPr>
            <p:cNvPr id="785" name="Google Shape;785;p25"/>
            <p:cNvPicPr preferRelativeResize="0"/>
            <p:nvPr/>
          </p:nvPicPr>
          <p:blipFill rotWithShape="1">
            <a:blip r:embed="rId9">
              <a:alphaModFix/>
            </a:blip>
            <a:srcRect/>
            <a:stretch/>
          </p:blipFill>
          <p:spPr>
            <a:xfrm>
              <a:off x="9063510" y="2490944"/>
              <a:ext cx="731520" cy="731520"/>
            </a:xfrm>
            <a:prstGeom prst="rect">
              <a:avLst/>
            </a:prstGeom>
            <a:noFill/>
            <a:ln>
              <a:noFill/>
            </a:ln>
          </p:spPr>
        </p:pic>
        <p:sp>
          <p:nvSpPr>
            <p:cNvPr id="786" name="Google Shape;786;p25"/>
            <p:cNvSpPr txBox="1"/>
            <p:nvPr/>
          </p:nvSpPr>
          <p:spPr>
            <a:xfrm>
              <a:off x="8405816" y="3170563"/>
              <a:ext cx="1856035"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Computação de usuário final</a:t>
              </a:r>
              <a:endParaRPr sz="1600" b="0" i="0" u="none" strike="noStrike" cap="none">
                <a:solidFill>
                  <a:srgbClr val="000000"/>
                </a:solidFill>
                <a:latin typeface="Arial"/>
                <a:ea typeface="Arial"/>
                <a:cs typeface="Arial"/>
                <a:sym typeface="Arial"/>
              </a:endParaRPr>
            </a:p>
          </p:txBody>
        </p:sp>
        <p:pic>
          <p:nvPicPr>
            <p:cNvPr id="787" name="Google Shape;787;p25"/>
            <p:cNvPicPr preferRelativeResize="0"/>
            <p:nvPr/>
          </p:nvPicPr>
          <p:blipFill rotWithShape="1">
            <a:blip r:embed="rId10">
              <a:alphaModFix/>
            </a:blip>
            <a:srcRect/>
            <a:stretch/>
          </p:blipFill>
          <p:spPr>
            <a:xfrm>
              <a:off x="9063510" y="3881466"/>
              <a:ext cx="731520" cy="731520"/>
            </a:xfrm>
            <a:prstGeom prst="rect">
              <a:avLst/>
            </a:prstGeom>
            <a:noFill/>
            <a:ln>
              <a:noFill/>
            </a:ln>
          </p:spPr>
        </p:pic>
        <p:sp>
          <p:nvSpPr>
            <p:cNvPr id="788" name="Google Shape;788;p25"/>
            <p:cNvSpPr txBox="1"/>
            <p:nvPr/>
          </p:nvSpPr>
          <p:spPr>
            <a:xfrm>
              <a:off x="8510552" y="4567517"/>
              <a:ext cx="1916903"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Migração e transferência</a:t>
              </a:r>
              <a:endParaRPr sz="1600" b="0" i="0" u="none" strike="noStrike" cap="none">
                <a:solidFill>
                  <a:srgbClr val="000000"/>
                </a:solidFill>
                <a:latin typeface="Arial"/>
                <a:ea typeface="Arial"/>
                <a:cs typeface="Arial"/>
                <a:sym typeface="Arial"/>
              </a:endParaRPr>
            </a:p>
          </p:txBody>
        </p:sp>
        <p:sp>
          <p:nvSpPr>
            <p:cNvPr id="789" name="Google Shape;789;p25"/>
            <p:cNvSpPr txBox="1"/>
            <p:nvPr/>
          </p:nvSpPr>
          <p:spPr>
            <a:xfrm>
              <a:off x="10699934" y="4567517"/>
              <a:ext cx="788999"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Dispositivos móveis</a:t>
              </a:r>
              <a:endParaRPr/>
            </a:p>
          </p:txBody>
        </p:sp>
        <p:pic>
          <p:nvPicPr>
            <p:cNvPr id="790" name="Google Shape;790;p25" descr="AWS mobile icon."/>
            <p:cNvPicPr preferRelativeResize="0"/>
            <p:nvPr/>
          </p:nvPicPr>
          <p:blipFill rotWithShape="1">
            <a:blip r:embed="rId11">
              <a:alphaModFix/>
            </a:blip>
            <a:srcRect/>
            <a:stretch/>
          </p:blipFill>
          <p:spPr>
            <a:xfrm>
              <a:off x="10728673" y="3881466"/>
              <a:ext cx="731520" cy="731520"/>
            </a:xfrm>
            <a:prstGeom prst="rect">
              <a:avLst/>
            </a:prstGeom>
            <a:noFill/>
            <a:ln>
              <a:noFill/>
            </a:ln>
          </p:spPr>
        </p:pic>
        <p:pic>
          <p:nvPicPr>
            <p:cNvPr id="791" name="Google Shape;791;p25" descr="AWS compute icon."/>
            <p:cNvPicPr preferRelativeResize="0"/>
            <p:nvPr/>
          </p:nvPicPr>
          <p:blipFill rotWithShape="1">
            <a:blip r:embed="rId12">
              <a:alphaModFix/>
            </a:blip>
            <a:srcRect/>
            <a:stretch/>
          </p:blipFill>
          <p:spPr>
            <a:xfrm>
              <a:off x="10728673" y="1226550"/>
              <a:ext cx="731520" cy="731520"/>
            </a:xfrm>
            <a:prstGeom prst="rect">
              <a:avLst/>
            </a:prstGeom>
            <a:noFill/>
            <a:ln>
              <a:noFill/>
            </a:ln>
          </p:spPr>
        </p:pic>
        <p:sp>
          <p:nvSpPr>
            <p:cNvPr id="792" name="Google Shape;792;p25"/>
            <p:cNvSpPr txBox="1"/>
            <p:nvPr/>
          </p:nvSpPr>
          <p:spPr>
            <a:xfrm>
              <a:off x="10587724" y="1907686"/>
              <a:ext cx="1013419"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Computação</a:t>
              </a:r>
              <a:endParaRPr/>
            </a:p>
          </p:txBody>
        </p:sp>
        <p:pic>
          <p:nvPicPr>
            <p:cNvPr id="793" name="Google Shape;793;p25"/>
            <p:cNvPicPr preferRelativeResize="0"/>
            <p:nvPr/>
          </p:nvPicPr>
          <p:blipFill rotWithShape="1">
            <a:blip r:embed="rId13">
              <a:alphaModFix/>
            </a:blip>
            <a:srcRect/>
            <a:stretch/>
          </p:blipFill>
          <p:spPr>
            <a:xfrm>
              <a:off x="10728673" y="2490944"/>
              <a:ext cx="731520" cy="731520"/>
            </a:xfrm>
            <a:prstGeom prst="rect">
              <a:avLst/>
            </a:prstGeom>
            <a:noFill/>
            <a:ln>
              <a:noFill/>
            </a:ln>
          </p:spPr>
        </p:pic>
        <p:sp>
          <p:nvSpPr>
            <p:cNvPr id="794" name="Google Shape;794;p25"/>
            <p:cNvSpPr txBox="1"/>
            <p:nvPr/>
          </p:nvSpPr>
          <p:spPr>
            <a:xfrm>
              <a:off x="10495551" y="3179421"/>
              <a:ext cx="1197764"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Tecnologia de jogos</a:t>
              </a:r>
              <a:endParaRPr/>
            </a:p>
          </p:txBody>
        </p:sp>
        <p:sp>
          <p:nvSpPr>
            <p:cNvPr id="795" name="Google Shape;795;p25"/>
            <p:cNvSpPr txBox="1"/>
            <p:nvPr/>
          </p:nvSpPr>
          <p:spPr>
            <a:xfrm>
              <a:off x="3964179" y="4567517"/>
              <a:ext cx="2560353"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Gerenciamento e governança</a:t>
              </a:r>
              <a:endParaRPr sz="1600" b="0" i="0" u="none" strike="noStrike" cap="none">
                <a:solidFill>
                  <a:srgbClr val="000000"/>
                </a:solidFill>
                <a:latin typeface="Arial"/>
                <a:ea typeface="Arial"/>
                <a:cs typeface="Arial"/>
                <a:sym typeface="Arial"/>
              </a:endParaRPr>
            </a:p>
          </p:txBody>
        </p:sp>
        <p:pic>
          <p:nvPicPr>
            <p:cNvPr id="796" name="Google Shape;796;p25" descr="AWS management tools icon."/>
            <p:cNvPicPr preferRelativeResize="0"/>
            <p:nvPr/>
          </p:nvPicPr>
          <p:blipFill rotWithShape="1">
            <a:blip r:embed="rId14">
              <a:alphaModFix/>
            </a:blip>
            <a:srcRect/>
            <a:stretch/>
          </p:blipFill>
          <p:spPr>
            <a:xfrm>
              <a:off x="4791824" y="3881466"/>
              <a:ext cx="731520" cy="731520"/>
            </a:xfrm>
            <a:prstGeom prst="rect">
              <a:avLst/>
            </a:prstGeom>
            <a:noFill/>
            <a:ln>
              <a:noFill/>
            </a:ln>
          </p:spPr>
        </p:pic>
        <p:pic>
          <p:nvPicPr>
            <p:cNvPr id="797" name="Google Shape;797;p25" descr="AWS database icon."/>
            <p:cNvPicPr preferRelativeResize="0"/>
            <p:nvPr/>
          </p:nvPicPr>
          <p:blipFill rotWithShape="1">
            <a:blip r:embed="rId15">
              <a:alphaModFix/>
            </a:blip>
            <a:srcRect/>
            <a:stretch/>
          </p:blipFill>
          <p:spPr>
            <a:xfrm>
              <a:off x="4791824" y="2490944"/>
              <a:ext cx="731520" cy="731520"/>
            </a:xfrm>
            <a:prstGeom prst="rect">
              <a:avLst/>
            </a:prstGeom>
            <a:noFill/>
            <a:ln>
              <a:noFill/>
            </a:ln>
          </p:spPr>
        </p:pic>
        <p:sp>
          <p:nvSpPr>
            <p:cNvPr id="798" name="Google Shape;798;p25"/>
            <p:cNvSpPr txBox="1"/>
            <p:nvPr/>
          </p:nvSpPr>
          <p:spPr>
            <a:xfrm>
              <a:off x="4648470" y="3179421"/>
              <a:ext cx="1018228"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Banco de dados</a:t>
              </a:r>
              <a:endParaRPr/>
            </a:p>
          </p:txBody>
        </p:sp>
        <p:pic>
          <p:nvPicPr>
            <p:cNvPr id="799" name="Google Shape;799;p25"/>
            <p:cNvPicPr preferRelativeResize="0"/>
            <p:nvPr/>
          </p:nvPicPr>
          <p:blipFill rotWithShape="1">
            <a:blip r:embed="rId16">
              <a:alphaModFix/>
            </a:blip>
            <a:srcRect/>
            <a:stretch/>
          </p:blipFill>
          <p:spPr>
            <a:xfrm>
              <a:off x="4791824" y="1226550"/>
              <a:ext cx="731520" cy="731520"/>
            </a:xfrm>
            <a:prstGeom prst="rect">
              <a:avLst/>
            </a:prstGeom>
            <a:noFill/>
            <a:ln>
              <a:noFill/>
            </a:ln>
          </p:spPr>
        </p:pic>
        <p:sp>
          <p:nvSpPr>
            <p:cNvPr id="800" name="Google Shape;800;p25"/>
            <p:cNvSpPr txBox="1"/>
            <p:nvPr/>
          </p:nvSpPr>
          <p:spPr>
            <a:xfrm>
              <a:off x="4064978" y="1907686"/>
              <a:ext cx="2185214"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Realidade aumentada </a:t>
              </a:r>
              <a:br>
                <a:rPr lang="pt-BR" sz="1600" b="0" i="0" u="none" strike="noStrike" cap="none">
                  <a:solidFill>
                    <a:srgbClr val="000000"/>
                  </a:solidFill>
                  <a:latin typeface="Arial"/>
                  <a:ea typeface="Arial"/>
                  <a:cs typeface="Arial"/>
                  <a:sym typeface="Arial"/>
                </a:rPr>
              </a:br>
              <a:r>
                <a:rPr lang="pt-BR" sz="1600" b="0" i="0" u="none" strike="noStrike" cap="none">
                  <a:solidFill>
                    <a:srgbClr val="000000"/>
                  </a:solidFill>
                  <a:latin typeface="Arial"/>
                  <a:ea typeface="Arial"/>
                  <a:cs typeface="Arial"/>
                  <a:sym typeface="Arial"/>
                </a:rPr>
                <a:t>e realidade virtual</a:t>
              </a:r>
              <a:endParaRPr/>
            </a:p>
          </p:txBody>
        </p:sp>
        <p:pic>
          <p:nvPicPr>
            <p:cNvPr id="801" name="Google Shape;801;p25"/>
            <p:cNvPicPr preferRelativeResize="0"/>
            <p:nvPr/>
          </p:nvPicPr>
          <p:blipFill rotWithShape="1">
            <a:blip r:embed="rId17">
              <a:alphaModFix/>
            </a:blip>
            <a:srcRect/>
            <a:stretch/>
          </p:blipFill>
          <p:spPr>
            <a:xfrm>
              <a:off x="4791824" y="5240456"/>
              <a:ext cx="731520" cy="731520"/>
            </a:xfrm>
            <a:prstGeom prst="rect">
              <a:avLst/>
            </a:prstGeom>
            <a:noFill/>
            <a:ln>
              <a:noFill/>
            </a:ln>
          </p:spPr>
        </p:pic>
        <p:sp>
          <p:nvSpPr>
            <p:cNvPr id="802" name="Google Shape;802;p25"/>
            <p:cNvSpPr txBox="1"/>
            <p:nvPr/>
          </p:nvSpPr>
          <p:spPr>
            <a:xfrm>
              <a:off x="4702973" y="5915526"/>
              <a:ext cx="909223"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Satélite</a:t>
              </a:r>
              <a:endParaRPr/>
            </a:p>
          </p:txBody>
        </p:sp>
        <p:pic>
          <p:nvPicPr>
            <p:cNvPr id="803" name="Google Shape;803;p25" descr="AWS networking and content delivery icon."/>
            <p:cNvPicPr preferRelativeResize="0"/>
            <p:nvPr/>
          </p:nvPicPr>
          <p:blipFill rotWithShape="1">
            <a:blip r:embed="rId18">
              <a:alphaModFix/>
            </a:blip>
            <a:srcRect/>
            <a:stretch/>
          </p:blipFill>
          <p:spPr>
            <a:xfrm>
              <a:off x="975465" y="5240456"/>
              <a:ext cx="731520" cy="731520"/>
            </a:xfrm>
            <a:prstGeom prst="rect">
              <a:avLst/>
            </a:prstGeom>
            <a:noFill/>
            <a:ln>
              <a:noFill/>
            </a:ln>
          </p:spPr>
        </p:pic>
        <p:sp>
          <p:nvSpPr>
            <p:cNvPr id="804" name="Google Shape;804;p25"/>
            <p:cNvSpPr txBox="1"/>
            <p:nvPr/>
          </p:nvSpPr>
          <p:spPr>
            <a:xfrm>
              <a:off x="419100" y="5915526"/>
              <a:ext cx="1735248"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Redes e entrega de conteúdo</a:t>
              </a:r>
              <a:endParaRPr/>
            </a:p>
          </p:txBody>
        </p:sp>
        <p:sp>
          <p:nvSpPr>
            <p:cNvPr id="805" name="Google Shape;805;p25"/>
            <p:cNvSpPr txBox="1"/>
            <p:nvPr/>
          </p:nvSpPr>
          <p:spPr>
            <a:xfrm>
              <a:off x="595306" y="4563034"/>
              <a:ext cx="1417535"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Internet das Coisas</a:t>
              </a:r>
              <a:endParaRPr/>
            </a:p>
          </p:txBody>
        </p:sp>
        <p:pic>
          <p:nvPicPr>
            <p:cNvPr id="806" name="Google Shape;806;p25" descr="AWS internet of things icon."/>
            <p:cNvPicPr preferRelativeResize="0"/>
            <p:nvPr/>
          </p:nvPicPr>
          <p:blipFill rotWithShape="1">
            <a:blip r:embed="rId19">
              <a:alphaModFix/>
            </a:blip>
            <a:srcRect/>
            <a:stretch/>
          </p:blipFill>
          <p:spPr>
            <a:xfrm>
              <a:off x="975465" y="3881466"/>
              <a:ext cx="731520" cy="731520"/>
            </a:xfrm>
            <a:prstGeom prst="rect">
              <a:avLst/>
            </a:prstGeom>
            <a:noFill/>
            <a:ln>
              <a:noFill/>
            </a:ln>
          </p:spPr>
        </p:pic>
        <p:pic>
          <p:nvPicPr>
            <p:cNvPr id="807" name="Google Shape;807;p25" descr="AWS analytics icon."/>
            <p:cNvPicPr preferRelativeResize="0"/>
            <p:nvPr/>
          </p:nvPicPr>
          <p:blipFill rotWithShape="1">
            <a:blip r:embed="rId20">
              <a:alphaModFix/>
            </a:blip>
            <a:srcRect/>
            <a:stretch/>
          </p:blipFill>
          <p:spPr>
            <a:xfrm>
              <a:off x="975465" y="1226550"/>
              <a:ext cx="731520" cy="731520"/>
            </a:xfrm>
            <a:prstGeom prst="rect">
              <a:avLst/>
            </a:prstGeom>
            <a:noFill/>
            <a:ln>
              <a:noFill/>
            </a:ln>
          </p:spPr>
        </p:pic>
        <p:sp>
          <p:nvSpPr>
            <p:cNvPr id="808" name="Google Shape;808;p25"/>
            <p:cNvSpPr txBox="1"/>
            <p:nvPr/>
          </p:nvSpPr>
          <p:spPr>
            <a:xfrm>
              <a:off x="849745" y="1907686"/>
              <a:ext cx="982961"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Análise</a:t>
              </a:r>
              <a:endParaRPr/>
            </a:p>
          </p:txBody>
        </p:sp>
        <p:pic>
          <p:nvPicPr>
            <p:cNvPr id="809" name="Google Shape;809;p25"/>
            <p:cNvPicPr preferRelativeResize="0"/>
            <p:nvPr/>
          </p:nvPicPr>
          <p:blipFill rotWithShape="1">
            <a:blip r:embed="rId21">
              <a:alphaModFix/>
            </a:blip>
            <a:srcRect/>
            <a:stretch/>
          </p:blipFill>
          <p:spPr>
            <a:xfrm>
              <a:off x="975465" y="2490944"/>
              <a:ext cx="731520" cy="731520"/>
            </a:xfrm>
            <a:prstGeom prst="rect">
              <a:avLst/>
            </a:prstGeom>
            <a:noFill/>
            <a:ln>
              <a:noFill/>
            </a:ln>
          </p:spPr>
        </p:pic>
        <p:sp>
          <p:nvSpPr>
            <p:cNvPr id="810" name="Google Shape;810;p25"/>
            <p:cNvSpPr txBox="1"/>
            <p:nvPr/>
          </p:nvSpPr>
          <p:spPr>
            <a:xfrm>
              <a:off x="508582" y="3179421"/>
              <a:ext cx="1556284"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Gerenciamento de custos</a:t>
              </a:r>
              <a:endParaRPr sz="1600" b="0" i="0" u="none" strike="noStrike" cap="none">
                <a:solidFill>
                  <a:srgbClr val="000000"/>
                </a:solidFill>
                <a:latin typeface="Arial"/>
                <a:ea typeface="Arial"/>
                <a:cs typeface="Arial"/>
                <a:sym typeface="Arial"/>
              </a:endParaRPr>
            </a:p>
          </p:txBody>
        </p:sp>
        <p:pic>
          <p:nvPicPr>
            <p:cNvPr id="811" name="Google Shape;811;p25" descr="AWS machine learning icon."/>
            <p:cNvPicPr preferRelativeResize="0"/>
            <p:nvPr/>
          </p:nvPicPr>
          <p:blipFill rotWithShape="1">
            <a:blip r:embed="rId22">
              <a:alphaModFix/>
            </a:blip>
            <a:srcRect/>
            <a:stretch/>
          </p:blipFill>
          <p:spPr>
            <a:xfrm>
              <a:off x="2847577" y="3881466"/>
              <a:ext cx="731520" cy="731520"/>
            </a:xfrm>
            <a:prstGeom prst="rect">
              <a:avLst/>
            </a:prstGeom>
            <a:noFill/>
            <a:ln>
              <a:noFill/>
            </a:ln>
          </p:spPr>
        </p:pic>
        <p:sp>
          <p:nvSpPr>
            <p:cNvPr id="812" name="Google Shape;812;p25"/>
            <p:cNvSpPr txBox="1"/>
            <p:nvPr/>
          </p:nvSpPr>
          <p:spPr>
            <a:xfrm>
              <a:off x="2502884" y="4567517"/>
              <a:ext cx="1420906"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Machine learning</a:t>
              </a:r>
              <a:endParaRPr/>
            </a:p>
          </p:txBody>
        </p:sp>
        <p:pic>
          <p:nvPicPr>
            <p:cNvPr id="813" name="Google Shape;813;p25"/>
            <p:cNvPicPr preferRelativeResize="0"/>
            <p:nvPr/>
          </p:nvPicPr>
          <p:blipFill rotWithShape="1">
            <a:blip r:embed="rId23">
              <a:alphaModFix/>
            </a:blip>
            <a:srcRect/>
            <a:stretch/>
          </p:blipFill>
          <p:spPr>
            <a:xfrm>
              <a:off x="2847577" y="1226550"/>
              <a:ext cx="731520" cy="731520"/>
            </a:xfrm>
            <a:prstGeom prst="rect">
              <a:avLst/>
            </a:prstGeom>
            <a:noFill/>
            <a:ln>
              <a:noFill/>
            </a:ln>
          </p:spPr>
        </p:pic>
        <p:sp>
          <p:nvSpPr>
            <p:cNvPr id="814" name="Google Shape;814;p25"/>
            <p:cNvSpPr txBox="1"/>
            <p:nvPr/>
          </p:nvSpPr>
          <p:spPr>
            <a:xfrm>
              <a:off x="2240530" y="1907686"/>
              <a:ext cx="1958138"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Integração de aplicativos</a:t>
              </a:r>
              <a:endParaRPr sz="1600" b="0" i="0" u="none" strike="noStrike" cap="none">
                <a:solidFill>
                  <a:srgbClr val="000000"/>
                </a:solidFill>
                <a:latin typeface="Arial"/>
                <a:ea typeface="Arial"/>
                <a:cs typeface="Arial"/>
                <a:sym typeface="Arial"/>
              </a:endParaRPr>
            </a:p>
          </p:txBody>
        </p:sp>
        <p:pic>
          <p:nvPicPr>
            <p:cNvPr id="815" name="Google Shape;815;p25"/>
            <p:cNvPicPr preferRelativeResize="0"/>
            <p:nvPr/>
          </p:nvPicPr>
          <p:blipFill rotWithShape="1">
            <a:blip r:embed="rId24">
              <a:alphaModFix/>
            </a:blip>
            <a:srcRect/>
            <a:stretch/>
          </p:blipFill>
          <p:spPr>
            <a:xfrm>
              <a:off x="2847577" y="2490944"/>
              <a:ext cx="731520" cy="731520"/>
            </a:xfrm>
            <a:prstGeom prst="rect">
              <a:avLst/>
            </a:prstGeom>
            <a:noFill/>
            <a:ln>
              <a:noFill/>
            </a:ln>
          </p:spPr>
        </p:pic>
        <p:sp>
          <p:nvSpPr>
            <p:cNvPr id="816" name="Google Shape;816;p25"/>
            <p:cNvSpPr txBox="1"/>
            <p:nvPr/>
          </p:nvSpPr>
          <p:spPr>
            <a:xfrm>
              <a:off x="2198651" y="3179421"/>
              <a:ext cx="2023861"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Envolvimento de clientes</a:t>
              </a:r>
              <a:endParaRPr sz="1600" b="0" i="0" u="none" strike="noStrike" cap="none">
                <a:solidFill>
                  <a:srgbClr val="000000"/>
                </a:solidFill>
                <a:latin typeface="Arial"/>
                <a:ea typeface="Arial"/>
                <a:cs typeface="Arial"/>
                <a:sym typeface="Arial"/>
              </a:endParaRPr>
            </a:p>
          </p:txBody>
        </p:sp>
        <p:pic>
          <p:nvPicPr>
            <p:cNvPr id="817" name="Google Shape;817;p25"/>
            <p:cNvPicPr preferRelativeResize="0"/>
            <p:nvPr/>
          </p:nvPicPr>
          <p:blipFill rotWithShape="1">
            <a:blip r:embed="rId25">
              <a:alphaModFix/>
            </a:blip>
            <a:srcRect/>
            <a:stretch/>
          </p:blipFill>
          <p:spPr>
            <a:xfrm>
              <a:off x="2847577" y="5240456"/>
              <a:ext cx="731520" cy="731520"/>
            </a:xfrm>
            <a:prstGeom prst="rect">
              <a:avLst/>
            </a:prstGeom>
            <a:noFill/>
            <a:ln>
              <a:noFill/>
            </a:ln>
          </p:spPr>
        </p:pic>
        <p:sp>
          <p:nvSpPr>
            <p:cNvPr id="818" name="Google Shape;818;p25"/>
            <p:cNvSpPr txBox="1"/>
            <p:nvPr/>
          </p:nvSpPr>
          <p:spPr>
            <a:xfrm>
              <a:off x="2735482" y="5915526"/>
              <a:ext cx="955711"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Robótica</a:t>
              </a:r>
              <a:endParaRPr/>
            </a:p>
          </p:txBody>
        </p:sp>
      </p:grpSp>
      <p:sp>
        <p:nvSpPr>
          <p:cNvPr id="819" name="Google Shape;819;p25"/>
          <p:cNvSpPr txBox="1">
            <a:spLocks noGrp="1"/>
          </p:cNvSpPr>
          <p:nvPr>
            <p:ph type="ftr" idx="11"/>
          </p:nvPr>
        </p:nvSpPr>
        <p:spPr>
          <a:xfrm>
            <a:off x="106701" y="6437597"/>
            <a:ext cx="4685123"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888888"/>
              </a:buClr>
              <a:buSzPts val="900"/>
              <a:buFont typeface="Arial"/>
              <a:buNone/>
            </a:pPr>
            <a:r>
              <a:rPr lang="pt-BR" sz="900" b="0" i="0" u="none" strike="noStrike" cap="none">
                <a:solidFill>
                  <a:srgbClr val="888888"/>
                </a:solidFill>
                <a:latin typeface="Arial"/>
                <a:ea typeface="Arial"/>
                <a:cs typeface="Arial"/>
                <a:sym typeface="Arial"/>
              </a:rPr>
              <a:t>© 2019 Amazon Web Services, Inc. ou suas afiliadas. Todos os direitos reservados.</a:t>
            </a:r>
            <a:endParaRPr/>
          </a:p>
        </p:txBody>
      </p:sp>
      <p:sp>
        <p:nvSpPr>
          <p:cNvPr id="820" name="Google Shape;820;p2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888888"/>
              </a:buClr>
              <a:buSzPts val="900"/>
              <a:buFont typeface="Arial"/>
              <a:buNone/>
            </a:pPr>
            <a:fld id="{00000000-1234-1234-1234-123412341234}" type="slidenum">
              <a:rPr lang="pt-BR" sz="900" b="0" i="0" u="none" strike="noStrike" cap="none">
                <a:solidFill>
                  <a:srgbClr val="888888"/>
                </a:solidFill>
                <a:latin typeface="Arial"/>
                <a:ea typeface="Arial"/>
                <a:cs typeface="Arial"/>
                <a:sym typeface="Arial"/>
              </a:rPr>
              <a:t>40</a:t>
            </a:fld>
            <a:endParaRPr sz="900" b="0" i="0" u="none" strike="noStrike" cap="none">
              <a:solidFill>
                <a:srgbClr val="888888"/>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2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latin typeface="Arial"/>
                <a:ea typeface="Arial"/>
                <a:cs typeface="Arial"/>
                <a:sym typeface="Arial"/>
              </a:rPr>
              <a:t>Exemplo de solução simples</a:t>
            </a:r>
            <a:endParaRPr/>
          </a:p>
        </p:txBody>
      </p:sp>
      <p:grpSp>
        <p:nvGrpSpPr>
          <p:cNvPr id="826" name="Google Shape;826;p26"/>
          <p:cNvGrpSpPr/>
          <p:nvPr/>
        </p:nvGrpSpPr>
        <p:grpSpPr>
          <a:xfrm>
            <a:off x="1072374" y="1301310"/>
            <a:ext cx="9996379" cy="4917175"/>
            <a:chOff x="721987" y="1301310"/>
            <a:chExt cx="9996379" cy="4917175"/>
          </a:xfrm>
        </p:grpSpPr>
        <p:pic>
          <p:nvPicPr>
            <p:cNvPr id="827" name="Google Shape;827;p26"/>
            <p:cNvPicPr preferRelativeResize="0"/>
            <p:nvPr/>
          </p:nvPicPr>
          <p:blipFill rotWithShape="1">
            <a:blip r:embed="rId3">
              <a:alphaModFix/>
            </a:blip>
            <a:srcRect/>
            <a:stretch/>
          </p:blipFill>
          <p:spPr>
            <a:xfrm>
              <a:off x="2980601" y="1301310"/>
              <a:ext cx="952500" cy="952500"/>
            </a:xfrm>
            <a:prstGeom prst="rect">
              <a:avLst/>
            </a:prstGeom>
            <a:noFill/>
            <a:ln>
              <a:noFill/>
            </a:ln>
          </p:spPr>
        </p:pic>
        <p:sp>
          <p:nvSpPr>
            <p:cNvPr id="828" name="Google Shape;828;p26"/>
            <p:cNvSpPr txBox="1"/>
            <p:nvPr/>
          </p:nvSpPr>
          <p:spPr>
            <a:xfrm>
              <a:off x="2772540" y="2257885"/>
              <a:ext cx="1443702"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pt-BR" sz="1800" b="0" i="0" u="none" strike="noStrike" cap="none">
                  <a:solidFill>
                    <a:srgbClr val="000000"/>
                  </a:solidFill>
                  <a:latin typeface="Arial"/>
                  <a:ea typeface="Arial"/>
                  <a:cs typeface="Arial"/>
                  <a:sym typeface="Arial"/>
                </a:rPr>
                <a:t>Redes</a:t>
              </a:r>
              <a:endParaRPr/>
            </a:p>
          </p:txBody>
        </p:sp>
        <p:pic>
          <p:nvPicPr>
            <p:cNvPr id="829" name="Google Shape;829;p26"/>
            <p:cNvPicPr preferRelativeResize="0"/>
            <p:nvPr/>
          </p:nvPicPr>
          <p:blipFill rotWithShape="1">
            <a:blip r:embed="rId4">
              <a:alphaModFix/>
            </a:blip>
            <a:srcRect/>
            <a:stretch/>
          </p:blipFill>
          <p:spPr>
            <a:xfrm>
              <a:off x="5066154" y="1301310"/>
              <a:ext cx="952500" cy="952500"/>
            </a:xfrm>
            <a:prstGeom prst="rect">
              <a:avLst/>
            </a:prstGeom>
            <a:noFill/>
            <a:ln>
              <a:noFill/>
            </a:ln>
          </p:spPr>
        </p:pic>
        <p:sp>
          <p:nvSpPr>
            <p:cNvPr id="830" name="Google Shape;830;p26"/>
            <p:cNvSpPr txBox="1"/>
            <p:nvPr/>
          </p:nvSpPr>
          <p:spPr>
            <a:xfrm>
              <a:off x="4755284" y="2240078"/>
              <a:ext cx="1536307"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pt-BR" sz="1800" b="0" i="0" u="none" strike="noStrike" cap="none">
                  <a:solidFill>
                    <a:srgbClr val="000000"/>
                  </a:solidFill>
                  <a:latin typeface="Arial"/>
                  <a:ea typeface="Arial"/>
                  <a:cs typeface="Arial"/>
                  <a:sym typeface="Arial"/>
                </a:rPr>
                <a:t>Computação</a:t>
              </a:r>
              <a:endParaRPr/>
            </a:p>
          </p:txBody>
        </p:sp>
        <p:pic>
          <p:nvPicPr>
            <p:cNvPr id="831" name="Google Shape;831;p26"/>
            <p:cNvPicPr preferRelativeResize="0"/>
            <p:nvPr/>
          </p:nvPicPr>
          <p:blipFill rotWithShape="1">
            <a:blip r:embed="rId5">
              <a:alphaModFix/>
            </a:blip>
            <a:srcRect/>
            <a:stretch/>
          </p:blipFill>
          <p:spPr>
            <a:xfrm>
              <a:off x="9237259" y="1301310"/>
              <a:ext cx="952500" cy="952500"/>
            </a:xfrm>
            <a:prstGeom prst="rect">
              <a:avLst/>
            </a:prstGeom>
            <a:noFill/>
            <a:ln>
              <a:noFill/>
            </a:ln>
          </p:spPr>
        </p:pic>
        <p:sp>
          <p:nvSpPr>
            <p:cNvPr id="832" name="Google Shape;832;p26"/>
            <p:cNvSpPr txBox="1"/>
            <p:nvPr/>
          </p:nvSpPr>
          <p:spPr>
            <a:xfrm>
              <a:off x="8708411" y="2253810"/>
              <a:ext cx="2009955"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pt-BR" sz="1800" b="0" i="0" u="none" strike="noStrike" cap="none">
                  <a:solidFill>
                    <a:srgbClr val="000000"/>
                  </a:solidFill>
                  <a:latin typeface="Arial"/>
                  <a:ea typeface="Arial"/>
                  <a:cs typeface="Arial"/>
                  <a:sym typeface="Arial"/>
                </a:rPr>
                <a:t>Armazenamento</a:t>
              </a:r>
              <a:endParaRPr/>
            </a:p>
          </p:txBody>
        </p:sp>
        <p:pic>
          <p:nvPicPr>
            <p:cNvPr id="833" name="Google Shape;833;p26"/>
            <p:cNvPicPr preferRelativeResize="0"/>
            <p:nvPr/>
          </p:nvPicPr>
          <p:blipFill rotWithShape="1">
            <a:blip r:embed="rId6">
              <a:alphaModFix/>
            </a:blip>
            <a:srcRect/>
            <a:stretch/>
          </p:blipFill>
          <p:spPr>
            <a:xfrm>
              <a:off x="7151707" y="1301310"/>
              <a:ext cx="952500" cy="952500"/>
            </a:xfrm>
            <a:prstGeom prst="rect">
              <a:avLst/>
            </a:prstGeom>
            <a:noFill/>
            <a:ln>
              <a:noFill/>
            </a:ln>
          </p:spPr>
        </p:pic>
        <p:sp>
          <p:nvSpPr>
            <p:cNvPr id="834" name="Google Shape;834;p26"/>
            <p:cNvSpPr txBox="1"/>
            <p:nvPr/>
          </p:nvSpPr>
          <p:spPr>
            <a:xfrm>
              <a:off x="6695001" y="2247253"/>
              <a:ext cx="1865912"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pt-BR" sz="1800" b="0" i="0" u="none" strike="noStrike" cap="none">
                  <a:solidFill>
                    <a:srgbClr val="000000"/>
                  </a:solidFill>
                  <a:latin typeface="Arial"/>
                  <a:ea typeface="Arial"/>
                  <a:cs typeface="Arial"/>
                  <a:sym typeface="Arial"/>
                </a:rPr>
                <a:t>Banco de dados</a:t>
              </a:r>
              <a:endParaRPr/>
            </a:p>
          </p:txBody>
        </p:sp>
        <p:sp>
          <p:nvSpPr>
            <p:cNvPr id="835" name="Google Shape;835;p26"/>
            <p:cNvSpPr/>
            <p:nvPr/>
          </p:nvSpPr>
          <p:spPr>
            <a:xfrm>
              <a:off x="2772540" y="2812682"/>
              <a:ext cx="7923923" cy="3405803"/>
            </a:xfrm>
            <a:prstGeom prst="rect">
              <a:avLst/>
            </a:prstGeom>
            <a:noFill/>
            <a:ln w="12700" cap="flat" cmpd="sng">
              <a:solidFill>
                <a:srgbClr val="232F3D"/>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pt-BR" sz="1600" b="0" i="0" u="none" strike="noStrike" cap="none">
                  <a:solidFill>
                    <a:srgbClr val="000000"/>
                  </a:solidFill>
                  <a:latin typeface="Arial"/>
                  <a:ea typeface="Arial"/>
                  <a:cs typeface="Arial"/>
                  <a:sym typeface="Arial"/>
                </a:rPr>
                <a:t> Nuvem AWS</a:t>
              </a:r>
              <a:endParaRPr/>
            </a:p>
          </p:txBody>
        </p:sp>
        <p:pic>
          <p:nvPicPr>
            <p:cNvPr id="836" name="Google Shape;836;p26"/>
            <p:cNvPicPr preferRelativeResize="0"/>
            <p:nvPr/>
          </p:nvPicPr>
          <p:blipFill rotWithShape="1">
            <a:blip r:embed="rId7">
              <a:alphaModFix/>
            </a:blip>
            <a:srcRect/>
            <a:stretch/>
          </p:blipFill>
          <p:spPr>
            <a:xfrm>
              <a:off x="2775620" y="2812683"/>
              <a:ext cx="457200" cy="457200"/>
            </a:xfrm>
            <a:prstGeom prst="rect">
              <a:avLst/>
            </a:prstGeom>
            <a:noFill/>
            <a:ln>
              <a:noFill/>
            </a:ln>
          </p:spPr>
        </p:pic>
        <p:sp>
          <p:nvSpPr>
            <p:cNvPr id="837" name="Google Shape;837;p26"/>
            <p:cNvSpPr/>
            <p:nvPr/>
          </p:nvSpPr>
          <p:spPr>
            <a:xfrm>
              <a:off x="3255179" y="3282241"/>
              <a:ext cx="7227658" cy="2774260"/>
            </a:xfrm>
            <a:prstGeom prst="rect">
              <a:avLst/>
            </a:prstGeom>
            <a:noFill/>
            <a:ln w="12700" cap="flat" cmpd="sng">
              <a:solidFill>
                <a:srgbClr val="1D8900"/>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lnSpc>
                  <a:spcPct val="100000"/>
                </a:lnSpc>
                <a:spcBef>
                  <a:spcPts val="0"/>
                </a:spcBef>
                <a:spcAft>
                  <a:spcPts val="0"/>
                </a:spcAft>
                <a:buClr>
                  <a:srgbClr val="1D8900"/>
                </a:buClr>
                <a:buSzPts val="1600"/>
                <a:buFont typeface="Arial"/>
                <a:buNone/>
              </a:pPr>
              <a:r>
                <a:rPr lang="pt-BR" sz="1600" b="0" i="0" u="none" strike="noStrike" cap="none">
                  <a:solidFill>
                    <a:srgbClr val="1D8900"/>
                  </a:solidFill>
                  <a:latin typeface="Arial"/>
                  <a:ea typeface="Arial"/>
                  <a:cs typeface="Arial"/>
                  <a:sym typeface="Arial"/>
                </a:rPr>
                <a:t> Virtual Private Cloud (VPC)</a:t>
              </a:r>
              <a:endParaRPr/>
            </a:p>
          </p:txBody>
        </p:sp>
        <p:pic>
          <p:nvPicPr>
            <p:cNvPr id="838" name="Google Shape;838;p26"/>
            <p:cNvPicPr preferRelativeResize="0"/>
            <p:nvPr/>
          </p:nvPicPr>
          <p:blipFill rotWithShape="1">
            <a:blip r:embed="rId8">
              <a:alphaModFix/>
            </a:blip>
            <a:srcRect/>
            <a:stretch/>
          </p:blipFill>
          <p:spPr>
            <a:xfrm>
              <a:off x="3255179" y="3282241"/>
              <a:ext cx="457200" cy="457200"/>
            </a:xfrm>
            <a:prstGeom prst="rect">
              <a:avLst/>
            </a:prstGeom>
            <a:noFill/>
            <a:ln>
              <a:noFill/>
            </a:ln>
          </p:spPr>
        </p:pic>
        <p:pic>
          <p:nvPicPr>
            <p:cNvPr id="839" name="Google Shape;839;p26"/>
            <p:cNvPicPr preferRelativeResize="0"/>
            <p:nvPr/>
          </p:nvPicPr>
          <p:blipFill rotWithShape="1">
            <a:blip r:embed="rId9">
              <a:alphaModFix/>
            </a:blip>
            <a:srcRect/>
            <a:stretch/>
          </p:blipFill>
          <p:spPr>
            <a:xfrm>
              <a:off x="5186925" y="4975351"/>
              <a:ext cx="711200" cy="711200"/>
            </a:xfrm>
            <a:prstGeom prst="rect">
              <a:avLst/>
            </a:prstGeom>
            <a:noFill/>
            <a:ln>
              <a:noFill/>
            </a:ln>
          </p:spPr>
        </p:pic>
        <p:pic>
          <p:nvPicPr>
            <p:cNvPr id="840" name="Google Shape;840;p26"/>
            <p:cNvPicPr preferRelativeResize="0"/>
            <p:nvPr/>
          </p:nvPicPr>
          <p:blipFill rotWithShape="1">
            <a:blip r:embed="rId10">
              <a:alphaModFix/>
            </a:blip>
            <a:srcRect/>
            <a:stretch/>
          </p:blipFill>
          <p:spPr>
            <a:xfrm>
              <a:off x="9341793" y="4100090"/>
              <a:ext cx="711200" cy="711200"/>
            </a:xfrm>
            <a:prstGeom prst="rect">
              <a:avLst/>
            </a:prstGeom>
            <a:noFill/>
            <a:ln>
              <a:noFill/>
            </a:ln>
          </p:spPr>
        </p:pic>
        <p:pic>
          <p:nvPicPr>
            <p:cNvPr id="841" name="Google Shape;841;p26"/>
            <p:cNvPicPr preferRelativeResize="0"/>
            <p:nvPr/>
          </p:nvPicPr>
          <p:blipFill rotWithShape="1">
            <a:blip r:embed="rId11">
              <a:alphaModFix/>
            </a:blip>
            <a:srcRect/>
            <a:stretch/>
          </p:blipFill>
          <p:spPr>
            <a:xfrm>
              <a:off x="7272357" y="3483154"/>
              <a:ext cx="711200" cy="711200"/>
            </a:xfrm>
            <a:prstGeom prst="rect">
              <a:avLst/>
            </a:prstGeom>
            <a:noFill/>
            <a:ln>
              <a:noFill/>
            </a:ln>
          </p:spPr>
        </p:pic>
        <p:sp>
          <p:nvSpPr>
            <p:cNvPr id="842" name="Google Shape;842;p26"/>
            <p:cNvSpPr txBox="1"/>
            <p:nvPr/>
          </p:nvSpPr>
          <p:spPr>
            <a:xfrm>
              <a:off x="4803380" y="5686551"/>
              <a:ext cx="1478290"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Amazon EC2</a:t>
              </a:r>
              <a:endParaRPr/>
            </a:p>
          </p:txBody>
        </p:sp>
        <p:sp>
          <p:nvSpPr>
            <p:cNvPr id="843" name="Google Shape;843;p26"/>
            <p:cNvSpPr txBox="1"/>
            <p:nvPr/>
          </p:nvSpPr>
          <p:spPr>
            <a:xfrm>
              <a:off x="8953257" y="4811290"/>
              <a:ext cx="1520505"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Amazon S3</a:t>
              </a:r>
              <a:endParaRPr/>
            </a:p>
          </p:txBody>
        </p:sp>
        <p:sp>
          <p:nvSpPr>
            <p:cNvPr id="844" name="Google Shape;844;p26"/>
            <p:cNvSpPr txBox="1"/>
            <p:nvPr/>
          </p:nvSpPr>
          <p:spPr>
            <a:xfrm>
              <a:off x="6920486" y="4161380"/>
              <a:ext cx="142861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Amazon DynamoDB</a:t>
              </a:r>
              <a:endParaRPr sz="1800">
                <a:solidFill>
                  <a:schemeClr val="dk1"/>
                </a:solidFill>
                <a:latin typeface="Arial"/>
                <a:ea typeface="Arial"/>
                <a:cs typeface="Arial"/>
                <a:sym typeface="Arial"/>
              </a:endParaRPr>
            </a:p>
          </p:txBody>
        </p:sp>
        <p:cxnSp>
          <p:nvCxnSpPr>
            <p:cNvPr id="845" name="Google Shape;845;p26"/>
            <p:cNvCxnSpPr>
              <a:stCxn id="839" idx="3"/>
              <a:endCxn id="840" idx="1"/>
            </p:cNvCxnSpPr>
            <p:nvPr/>
          </p:nvCxnSpPr>
          <p:spPr>
            <a:xfrm rot="10800000" flipH="1">
              <a:off x="5898125" y="4455551"/>
              <a:ext cx="3443700" cy="875400"/>
            </a:xfrm>
            <a:prstGeom prst="straightConnector1">
              <a:avLst/>
            </a:prstGeom>
            <a:noFill/>
            <a:ln w="38100" cap="flat" cmpd="sng">
              <a:solidFill>
                <a:schemeClr val="accent1"/>
              </a:solidFill>
              <a:prstDash val="solid"/>
              <a:miter lim="800000"/>
              <a:headEnd type="none" w="sm" len="sm"/>
              <a:tailEnd type="triangle" w="med" len="med"/>
            </a:ln>
          </p:spPr>
        </p:cxnSp>
        <p:cxnSp>
          <p:nvCxnSpPr>
            <p:cNvPr id="846" name="Google Shape;846;p26"/>
            <p:cNvCxnSpPr>
              <a:endCxn id="841" idx="1"/>
            </p:cNvCxnSpPr>
            <p:nvPr/>
          </p:nvCxnSpPr>
          <p:spPr>
            <a:xfrm rot="10800000" flipH="1">
              <a:off x="5898057" y="3838754"/>
              <a:ext cx="1374300" cy="1234800"/>
            </a:xfrm>
            <a:prstGeom prst="straightConnector1">
              <a:avLst/>
            </a:prstGeom>
            <a:noFill/>
            <a:ln w="38100" cap="flat" cmpd="sng">
              <a:solidFill>
                <a:schemeClr val="accent1"/>
              </a:solidFill>
              <a:prstDash val="solid"/>
              <a:miter lim="800000"/>
              <a:headEnd type="none" w="sm" len="sm"/>
              <a:tailEnd type="triangle" w="med" len="med"/>
            </a:ln>
          </p:spPr>
        </p:cxnSp>
        <p:cxnSp>
          <p:nvCxnSpPr>
            <p:cNvPr id="847" name="Google Shape;847;p26"/>
            <p:cNvCxnSpPr>
              <a:stCxn id="830" idx="2"/>
              <a:endCxn id="839" idx="0"/>
            </p:cNvCxnSpPr>
            <p:nvPr/>
          </p:nvCxnSpPr>
          <p:spPr>
            <a:xfrm>
              <a:off x="5523437" y="2609410"/>
              <a:ext cx="19200" cy="2365800"/>
            </a:xfrm>
            <a:prstGeom prst="straightConnector1">
              <a:avLst/>
            </a:prstGeom>
            <a:noFill/>
            <a:ln w="9525" cap="flat" cmpd="sng">
              <a:solidFill>
                <a:schemeClr val="accent1"/>
              </a:solidFill>
              <a:prstDash val="dash"/>
              <a:miter lim="800000"/>
              <a:headEnd type="none" w="sm" len="sm"/>
              <a:tailEnd type="none" w="sm" len="sm"/>
            </a:ln>
          </p:spPr>
        </p:cxnSp>
        <p:cxnSp>
          <p:nvCxnSpPr>
            <p:cNvPr id="848" name="Google Shape;848;p26"/>
            <p:cNvCxnSpPr>
              <a:stCxn id="832" idx="2"/>
              <a:endCxn id="840" idx="0"/>
            </p:cNvCxnSpPr>
            <p:nvPr/>
          </p:nvCxnSpPr>
          <p:spPr>
            <a:xfrm flipH="1">
              <a:off x="9697488" y="2623142"/>
              <a:ext cx="15900" cy="1476900"/>
            </a:xfrm>
            <a:prstGeom prst="straightConnector1">
              <a:avLst/>
            </a:prstGeom>
            <a:noFill/>
            <a:ln w="9525" cap="flat" cmpd="sng">
              <a:solidFill>
                <a:schemeClr val="accent1"/>
              </a:solidFill>
              <a:prstDash val="dash"/>
              <a:miter lim="800000"/>
              <a:headEnd type="none" w="sm" len="sm"/>
              <a:tailEnd type="none" w="sm" len="sm"/>
            </a:ln>
          </p:spPr>
        </p:cxnSp>
        <p:cxnSp>
          <p:nvCxnSpPr>
            <p:cNvPr id="849" name="Google Shape;849;p26"/>
            <p:cNvCxnSpPr>
              <a:stCxn id="834" idx="2"/>
              <a:endCxn id="841" idx="0"/>
            </p:cNvCxnSpPr>
            <p:nvPr/>
          </p:nvCxnSpPr>
          <p:spPr>
            <a:xfrm>
              <a:off x="7627957" y="2616585"/>
              <a:ext cx="0" cy="866700"/>
            </a:xfrm>
            <a:prstGeom prst="straightConnector1">
              <a:avLst/>
            </a:prstGeom>
            <a:noFill/>
            <a:ln w="9525" cap="flat" cmpd="sng">
              <a:solidFill>
                <a:schemeClr val="accent1"/>
              </a:solidFill>
              <a:prstDash val="dash"/>
              <a:miter lim="800000"/>
              <a:headEnd type="none" w="sm" len="sm"/>
              <a:tailEnd type="none" w="sm" len="sm"/>
            </a:ln>
          </p:spPr>
        </p:cxnSp>
        <p:cxnSp>
          <p:nvCxnSpPr>
            <p:cNvPr id="850" name="Google Shape;850;p26"/>
            <p:cNvCxnSpPr>
              <a:stCxn id="828" idx="2"/>
              <a:endCxn id="838" idx="0"/>
            </p:cNvCxnSpPr>
            <p:nvPr/>
          </p:nvCxnSpPr>
          <p:spPr>
            <a:xfrm flipH="1">
              <a:off x="3483891" y="2627217"/>
              <a:ext cx="10500" cy="654900"/>
            </a:xfrm>
            <a:prstGeom prst="straightConnector1">
              <a:avLst/>
            </a:prstGeom>
            <a:noFill/>
            <a:ln w="9525" cap="flat" cmpd="sng">
              <a:solidFill>
                <a:schemeClr val="accent1"/>
              </a:solidFill>
              <a:prstDash val="dash"/>
              <a:miter lim="800000"/>
              <a:headEnd type="none" w="sm" len="sm"/>
              <a:tailEnd type="none" w="sm" len="sm"/>
            </a:ln>
          </p:spPr>
        </p:cxnSp>
        <p:cxnSp>
          <p:nvCxnSpPr>
            <p:cNvPr id="851" name="Google Shape;851;p26"/>
            <p:cNvCxnSpPr>
              <a:stCxn id="852" idx="1"/>
              <a:endCxn id="838" idx="1"/>
            </p:cNvCxnSpPr>
            <p:nvPr/>
          </p:nvCxnSpPr>
          <p:spPr>
            <a:xfrm rot="10800000" flipH="1">
              <a:off x="1735796" y="3510712"/>
              <a:ext cx="1519500" cy="753300"/>
            </a:xfrm>
            <a:prstGeom prst="straightConnector1">
              <a:avLst/>
            </a:prstGeom>
            <a:noFill/>
            <a:ln w="9525" cap="flat" cmpd="sng">
              <a:solidFill>
                <a:schemeClr val="accent1"/>
              </a:solidFill>
              <a:prstDash val="solid"/>
              <a:miter lim="800000"/>
              <a:headEnd type="none" w="sm" len="sm"/>
              <a:tailEnd type="triangle" w="med" len="med"/>
            </a:ln>
          </p:spPr>
        </p:cxnSp>
        <p:pic>
          <p:nvPicPr>
            <p:cNvPr id="852" name="Google Shape;852;p26"/>
            <p:cNvPicPr preferRelativeResize="0"/>
            <p:nvPr/>
          </p:nvPicPr>
          <p:blipFill rotWithShape="1">
            <a:blip r:embed="rId12">
              <a:alphaModFix/>
            </a:blip>
            <a:srcRect/>
            <a:stretch/>
          </p:blipFill>
          <p:spPr>
            <a:xfrm flipH="1">
              <a:off x="794764" y="3806812"/>
              <a:ext cx="941032" cy="914400"/>
            </a:xfrm>
            <a:prstGeom prst="rect">
              <a:avLst/>
            </a:prstGeom>
            <a:noFill/>
            <a:ln>
              <a:noFill/>
            </a:ln>
          </p:spPr>
        </p:pic>
        <p:sp>
          <p:nvSpPr>
            <p:cNvPr id="853" name="Google Shape;853;p26"/>
            <p:cNvSpPr txBox="1"/>
            <p:nvPr/>
          </p:nvSpPr>
          <p:spPr>
            <a:xfrm>
              <a:off x="721987" y="4708654"/>
              <a:ext cx="73930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800">
                  <a:solidFill>
                    <a:schemeClr val="dk1"/>
                  </a:solidFill>
                  <a:latin typeface="Arial"/>
                  <a:ea typeface="Arial"/>
                  <a:cs typeface="Arial"/>
                  <a:sym typeface="Arial"/>
                </a:rPr>
                <a:t>Usuários</a:t>
              </a:r>
              <a:endParaRPr/>
            </a:p>
          </p:txBody>
        </p:sp>
        <p:cxnSp>
          <p:nvCxnSpPr>
            <p:cNvPr id="854" name="Google Shape;854;p26"/>
            <p:cNvCxnSpPr>
              <a:stCxn id="838" idx="2"/>
              <a:endCxn id="839" idx="1"/>
            </p:cNvCxnSpPr>
            <p:nvPr/>
          </p:nvCxnSpPr>
          <p:spPr>
            <a:xfrm>
              <a:off x="3483779" y="3739441"/>
              <a:ext cx="1703100" cy="1591500"/>
            </a:xfrm>
            <a:prstGeom prst="straightConnector1">
              <a:avLst/>
            </a:prstGeom>
            <a:noFill/>
            <a:ln w="9525" cap="flat" cmpd="sng">
              <a:solidFill>
                <a:schemeClr val="accent1"/>
              </a:solidFill>
              <a:prstDash val="solid"/>
              <a:miter lim="800000"/>
              <a:headEnd type="none" w="sm" len="sm"/>
              <a:tailEnd type="triangle" w="med" len="med"/>
            </a:ln>
          </p:spPr>
        </p:cxnSp>
      </p:grpSp>
      <p:sp>
        <p:nvSpPr>
          <p:cNvPr id="855" name="Google Shape;855;p26"/>
          <p:cNvSpPr txBox="1">
            <a:spLocks noGrp="1"/>
          </p:cNvSpPr>
          <p:nvPr>
            <p:ph type="ftr" idx="11"/>
          </p:nvPr>
        </p:nvSpPr>
        <p:spPr>
          <a:xfrm>
            <a:off x="419100" y="6356350"/>
            <a:ext cx="4420319"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latin typeface="Arial"/>
                <a:ea typeface="Arial"/>
                <a:cs typeface="Arial"/>
                <a:sym typeface="Arial"/>
              </a:rPr>
              <a:t>© 2019 Amazon Web Services, Inc. ou suas afiliadas. Todos os direitos reservados.</a:t>
            </a:r>
            <a:endParaRPr/>
          </a:p>
        </p:txBody>
      </p:sp>
      <p:sp>
        <p:nvSpPr>
          <p:cNvPr id="856" name="Google Shape;856;p2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latin typeface="Arial"/>
                <a:ea typeface="Arial"/>
                <a:cs typeface="Arial"/>
                <a:sym typeface="Arial"/>
              </a:rPr>
              <a:t>41</a:t>
            </a:fld>
            <a:endParaRPr>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1" name="Google Shape;861;p2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Escolhendo um serviço</a:t>
            </a:r>
            <a:endParaRPr/>
          </a:p>
        </p:txBody>
      </p:sp>
      <p:sp>
        <p:nvSpPr>
          <p:cNvPr id="862" name="Google Shape;862;p27"/>
          <p:cNvSpPr txBox="1"/>
          <p:nvPr/>
        </p:nvSpPr>
        <p:spPr>
          <a:xfrm>
            <a:off x="224248" y="1258159"/>
            <a:ext cx="11860660"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800">
                <a:solidFill>
                  <a:schemeClr val="dk1"/>
                </a:solidFill>
                <a:latin typeface="Arial"/>
                <a:ea typeface="Arial"/>
                <a:cs typeface="Arial"/>
                <a:sym typeface="Arial"/>
              </a:rPr>
              <a:t>O serviço selecionado </a:t>
            </a:r>
            <a:r>
              <a:rPr lang="pt-BR" sz="2800">
                <a:solidFill>
                  <a:schemeClr val="accent5"/>
                </a:solidFill>
                <a:latin typeface="Arial"/>
                <a:ea typeface="Arial"/>
                <a:cs typeface="Arial"/>
                <a:sym typeface="Arial"/>
              </a:rPr>
              <a:t>depende dos</a:t>
            </a:r>
            <a:r>
              <a:rPr lang="pt-BR" sz="2800">
                <a:solidFill>
                  <a:schemeClr val="dk1"/>
                </a:solidFill>
                <a:latin typeface="Arial"/>
                <a:ea typeface="Arial"/>
                <a:cs typeface="Arial"/>
                <a:sym typeface="Arial"/>
              </a:rPr>
              <a:t> seus </a:t>
            </a:r>
            <a:r>
              <a:rPr lang="pt-BR" sz="2800">
                <a:solidFill>
                  <a:schemeClr val="accent5"/>
                </a:solidFill>
                <a:latin typeface="Arial"/>
                <a:ea typeface="Arial"/>
                <a:cs typeface="Arial"/>
                <a:sym typeface="Arial"/>
              </a:rPr>
              <a:t>objetivos empresariais e requisitos de tecnologia</a:t>
            </a:r>
            <a:r>
              <a:rPr lang="pt-BR" sz="2800">
                <a:solidFill>
                  <a:schemeClr val="dk1"/>
                </a:solidFill>
                <a:latin typeface="Arial"/>
                <a:ea typeface="Arial"/>
                <a:cs typeface="Arial"/>
                <a:sym typeface="Arial"/>
              </a:rPr>
              <a:t>.</a:t>
            </a:r>
            <a:endParaRPr/>
          </a:p>
        </p:txBody>
      </p:sp>
      <p:grpSp>
        <p:nvGrpSpPr>
          <p:cNvPr id="863" name="Google Shape;863;p27"/>
          <p:cNvGrpSpPr/>
          <p:nvPr/>
        </p:nvGrpSpPr>
        <p:grpSpPr>
          <a:xfrm>
            <a:off x="1489167" y="1939786"/>
            <a:ext cx="8509415" cy="4441618"/>
            <a:chOff x="1489167" y="1939786"/>
            <a:chExt cx="8509415" cy="4441618"/>
          </a:xfrm>
        </p:grpSpPr>
        <p:grpSp>
          <p:nvGrpSpPr>
            <p:cNvPr id="864" name="Google Shape;864;p27"/>
            <p:cNvGrpSpPr/>
            <p:nvPr/>
          </p:nvGrpSpPr>
          <p:grpSpPr>
            <a:xfrm>
              <a:off x="7648646" y="4841330"/>
              <a:ext cx="1616197" cy="1191482"/>
              <a:chOff x="3742874" y="3570552"/>
              <a:chExt cx="1616197" cy="1191482"/>
            </a:xfrm>
          </p:grpSpPr>
          <p:sp>
            <p:nvSpPr>
              <p:cNvPr id="865" name="Google Shape;865;p27"/>
              <p:cNvSpPr txBox="1"/>
              <p:nvPr/>
            </p:nvSpPr>
            <p:spPr>
              <a:xfrm>
                <a:off x="3742874" y="4115703"/>
                <a:ext cx="1616197"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Amazon Lightsail</a:t>
                </a:r>
                <a:endParaRPr sz="1800">
                  <a:solidFill>
                    <a:schemeClr val="dk1"/>
                  </a:solidFill>
                  <a:latin typeface="Arial"/>
                  <a:ea typeface="Arial"/>
                  <a:cs typeface="Arial"/>
                  <a:sym typeface="Arial"/>
                </a:endParaRPr>
              </a:p>
            </p:txBody>
          </p:sp>
          <p:pic>
            <p:nvPicPr>
              <p:cNvPr id="866" name="Google Shape;866;p27"/>
              <p:cNvPicPr preferRelativeResize="0"/>
              <p:nvPr/>
            </p:nvPicPr>
            <p:blipFill rotWithShape="1">
              <a:blip r:embed="rId3">
                <a:alphaModFix/>
              </a:blip>
              <a:srcRect/>
              <a:stretch/>
            </p:blipFill>
            <p:spPr>
              <a:xfrm>
                <a:off x="4276653" y="3570552"/>
                <a:ext cx="548640" cy="548640"/>
              </a:xfrm>
              <a:prstGeom prst="rect">
                <a:avLst/>
              </a:prstGeom>
              <a:noFill/>
              <a:ln>
                <a:noFill/>
              </a:ln>
            </p:spPr>
          </p:pic>
        </p:grpSp>
        <p:grpSp>
          <p:nvGrpSpPr>
            <p:cNvPr id="867" name="Google Shape;867;p27"/>
            <p:cNvGrpSpPr/>
            <p:nvPr/>
          </p:nvGrpSpPr>
          <p:grpSpPr>
            <a:xfrm>
              <a:off x="6387464" y="5463432"/>
              <a:ext cx="1301959" cy="917972"/>
              <a:chOff x="9629317" y="5811182"/>
              <a:chExt cx="1301959" cy="917972"/>
            </a:xfrm>
          </p:grpSpPr>
          <p:sp>
            <p:nvSpPr>
              <p:cNvPr id="868" name="Google Shape;868;p27"/>
              <p:cNvSpPr txBox="1"/>
              <p:nvPr/>
            </p:nvSpPr>
            <p:spPr>
              <a:xfrm>
                <a:off x="9629317" y="6359822"/>
                <a:ext cx="1301959"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AWS Batch</a:t>
                </a:r>
                <a:endParaRPr/>
              </a:p>
            </p:txBody>
          </p:sp>
          <p:pic>
            <p:nvPicPr>
              <p:cNvPr id="869" name="Google Shape;869;p27"/>
              <p:cNvPicPr preferRelativeResize="0"/>
              <p:nvPr/>
            </p:nvPicPr>
            <p:blipFill rotWithShape="1">
              <a:blip r:embed="rId4">
                <a:alphaModFix/>
              </a:blip>
              <a:srcRect/>
              <a:stretch/>
            </p:blipFill>
            <p:spPr>
              <a:xfrm>
                <a:off x="10005976" y="5811182"/>
                <a:ext cx="548640" cy="548640"/>
              </a:xfrm>
              <a:prstGeom prst="rect">
                <a:avLst/>
              </a:prstGeom>
              <a:noFill/>
              <a:ln>
                <a:noFill/>
              </a:ln>
            </p:spPr>
          </p:pic>
        </p:grpSp>
        <p:grpSp>
          <p:nvGrpSpPr>
            <p:cNvPr id="870" name="Google Shape;870;p27"/>
            <p:cNvGrpSpPr/>
            <p:nvPr/>
          </p:nvGrpSpPr>
          <p:grpSpPr>
            <a:xfrm>
              <a:off x="4605112" y="5094100"/>
              <a:ext cx="1661032" cy="917972"/>
              <a:chOff x="5801316" y="5841464"/>
              <a:chExt cx="1661032" cy="917972"/>
            </a:xfrm>
          </p:grpSpPr>
          <p:sp>
            <p:nvSpPr>
              <p:cNvPr id="871" name="Google Shape;871;p27"/>
              <p:cNvSpPr txBox="1"/>
              <p:nvPr/>
            </p:nvSpPr>
            <p:spPr>
              <a:xfrm>
                <a:off x="5801316" y="6390104"/>
                <a:ext cx="1661032"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AWS Outposts</a:t>
                </a:r>
                <a:endParaRPr/>
              </a:p>
            </p:txBody>
          </p:sp>
          <p:pic>
            <p:nvPicPr>
              <p:cNvPr id="872" name="Google Shape;872;p27"/>
              <p:cNvPicPr preferRelativeResize="0"/>
              <p:nvPr/>
            </p:nvPicPr>
            <p:blipFill rotWithShape="1">
              <a:blip r:embed="rId5">
                <a:alphaModFix/>
              </a:blip>
              <a:srcRect/>
              <a:stretch/>
            </p:blipFill>
            <p:spPr>
              <a:xfrm>
                <a:off x="6357512" y="5841464"/>
                <a:ext cx="548640" cy="548640"/>
              </a:xfrm>
              <a:prstGeom prst="rect">
                <a:avLst/>
              </a:prstGeom>
              <a:noFill/>
              <a:ln>
                <a:noFill/>
              </a:ln>
            </p:spPr>
          </p:pic>
        </p:grpSp>
        <p:grpSp>
          <p:nvGrpSpPr>
            <p:cNvPr id="873" name="Google Shape;873;p27"/>
            <p:cNvGrpSpPr/>
            <p:nvPr/>
          </p:nvGrpSpPr>
          <p:grpSpPr>
            <a:xfrm>
              <a:off x="3245901" y="2160721"/>
              <a:ext cx="1633103" cy="1194971"/>
              <a:chOff x="2220663" y="3217291"/>
              <a:chExt cx="1633103" cy="1194971"/>
            </a:xfrm>
          </p:grpSpPr>
          <p:sp>
            <p:nvSpPr>
              <p:cNvPr id="874" name="Google Shape;874;p27"/>
              <p:cNvSpPr txBox="1"/>
              <p:nvPr/>
            </p:nvSpPr>
            <p:spPr>
              <a:xfrm>
                <a:off x="2220663" y="3765931"/>
                <a:ext cx="1633103"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VMware Cloud on AWS</a:t>
                </a:r>
                <a:endParaRPr/>
              </a:p>
            </p:txBody>
          </p:sp>
          <p:pic>
            <p:nvPicPr>
              <p:cNvPr id="875" name="Google Shape;875;p27"/>
              <p:cNvPicPr preferRelativeResize="0"/>
              <p:nvPr/>
            </p:nvPicPr>
            <p:blipFill rotWithShape="1">
              <a:blip r:embed="rId6">
                <a:alphaModFix/>
              </a:blip>
              <a:srcRect/>
              <a:stretch/>
            </p:blipFill>
            <p:spPr>
              <a:xfrm>
                <a:off x="2932571" y="3217291"/>
                <a:ext cx="548640" cy="548640"/>
              </a:xfrm>
              <a:prstGeom prst="rect">
                <a:avLst/>
              </a:prstGeom>
              <a:noFill/>
              <a:ln>
                <a:noFill/>
              </a:ln>
            </p:spPr>
          </p:pic>
        </p:grpSp>
        <p:grpSp>
          <p:nvGrpSpPr>
            <p:cNvPr id="876" name="Google Shape;876;p27"/>
            <p:cNvGrpSpPr/>
            <p:nvPr/>
          </p:nvGrpSpPr>
          <p:grpSpPr>
            <a:xfrm>
              <a:off x="2729434" y="3468559"/>
              <a:ext cx="1471878" cy="937952"/>
              <a:chOff x="1198408" y="4499119"/>
              <a:chExt cx="1471878" cy="937952"/>
            </a:xfrm>
          </p:grpSpPr>
          <p:sp>
            <p:nvSpPr>
              <p:cNvPr id="877" name="Google Shape;877;p27"/>
              <p:cNvSpPr txBox="1"/>
              <p:nvPr/>
            </p:nvSpPr>
            <p:spPr>
              <a:xfrm>
                <a:off x="1198408" y="5067739"/>
                <a:ext cx="1471878"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Amazon ECS</a:t>
                </a:r>
                <a:endParaRPr/>
              </a:p>
            </p:txBody>
          </p:sp>
          <p:pic>
            <p:nvPicPr>
              <p:cNvPr id="878" name="Google Shape;878;p27"/>
              <p:cNvPicPr preferRelativeResize="0"/>
              <p:nvPr/>
            </p:nvPicPr>
            <p:blipFill rotWithShape="1">
              <a:blip r:embed="rId7">
                <a:alphaModFix/>
              </a:blip>
              <a:srcRect/>
              <a:stretch/>
            </p:blipFill>
            <p:spPr>
              <a:xfrm>
                <a:off x="1660027" y="4499119"/>
                <a:ext cx="548640" cy="548640"/>
              </a:xfrm>
              <a:prstGeom prst="rect">
                <a:avLst/>
              </a:prstGeom>
              <a:noFill/>
              <a:ln>
                <a:noFill/>
              </a:ln>
            </p:spPr>
          </p:pic>
        </p:grpSp>
        <p:grpSp>
          <p:nvGrpSpPr>
            <p:cNvPr id="879" name="Google Shape;879;p27"/>
            <p:cNvGrpSpPr/>
            <p:nvPr/>
          </p:nvGrpSpPr>
          <p:grpSpPr>
            <a:xfrm>
              <a:off x="1489167" y="4128698"/>
              <a:ext cx="1465466" cy="940991"/>
              <a:chOff x="12349" y="4765095"/>
              <a:chExt cx="1465466" cy="940991"/>
            </a:xfrm>
          </p:grpSpPr>
          <p:sp>
            <p:nvSpPr>
              <p:cNvPr id="880" name="Google Shape;880;p27"/>
              <p:cNvSpPr txBox="1"/>
              <p:nvPr/>
            </p:nvSpPr>
            <p:spPr>
              <a:xfrm>
                <a:off x="12349" y="5336754"/>
                <a:ext cx="1465466"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Amazon EKS</a:t>
                </a:r>
                <a:endParaRPr/>
              </a:p>
            </p:txBody>
          </p:sp>
          <p:pic>
            <p:nvPicPr>
              <p:cNvPr id="881" name="Google Shape;881;p27"/>
              <p:cNvPicPr preferRelativeResize="0"/>
              <p:nvPr/>
            </p:nvPicPr>
            <p:blipFill rotWithShape="1">
              <a:blip r:embed="rId8">
                <a:alphaModFix/>
              </a:blip>
              <a:srcRect/>
              <a:stretch/>
            </p:blipFill>
            <p:spPr>
              <a:xfrm>
                <a:off x="470762" y="4765095"/>
                <a:ext cx="548640" cy="548640"/>
              </a:xfrm>
              <a:prstGeom prst="rect">
                <a:avLst/>
              </a:prstGeom>
              <a:noFill/>
              <a:ln>
                <a:noFill/>
              </a:ln>
            </p:spPr>
          </p:pic>
        </p:grpSp>
        <p:grpSp>
          <p:nvGrpSpPr>
            <p:cNvPr id="882" name="Google Shape;882;p27"/>
            <p:cNvGrpSpPr/>
            <p:nvPr/>
          </p:nvGrpSpPr>
          <p:grpSpPr>
            <a:xfrm>
              <a:off x="2755287" y="4965463"/>
              <a:ext cx="1494320" cy="912388"/>
              <a:chOff x="1028641" y="5480603"/>
              <a:chExt cx="1494320" cy="912388"/>
            </a:xfrm>
          </p:grpSpPr>
          <p:sp>
            <p:nvSpPr>
              <p:cNvPr id="883" name="Google Shape;883;p27"/>
              <p:cNvSpPr txBox="1"/>
              <p:nvPr/>
            </p:nvSpPr>
            <p:spPr>
              <a:xfrm>
                <a:off x="1028641" y="6023659"/>
                <a:ext cx="1494320"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AWS Fargate</a:t>
                </a:r>
                <a:endParaRPr/>
              </a:p>
            </p:txBody>
          </p:sp>
          <p:pic>
            <p:nvPicPr>
              <p:cNvPr id="884" name="Google Shape;884;p27"/>
              <p:cNvPicPr preferRelativeResize="0"/>
              <p:nvPr/>
            </p:nvPicPr>
            <p:blipFill rotWithShape="1">
              <a:blip r:embed="rId9">
                <a:alphaModFix/>
              </a:blip>
              <a:srcRect/>
              <a:stretch/>
            </p:blipFill>
            <p:spPr>
              <a:xfrm>
                <a:off x="1501481" y="5480603"/>
                <a:ext cx="548640" cy="548640"/>
              </a:xfrm>
              <a:prstGeom prst="rect">
                <a:avLst/>
              </a:prstGeom>
              <a:noFill/>
              <a:ln>
                <a:noFill/>
              </a:ln>
            </p:spPr>
          </p:pic>
        </p:grpSp>
        <p:grpSp>
          <p:nvGrpSpPr>
            <p:cNvPr id="885" name="Google Shape;885;p27"/>
            <p:cNvGrpSpPr/>
            <p:nvPr/>
          </p:nvGrpSpPr>
          <p:grpSpPr>
            <a:xfrm>
              <a:off x="5494089" y="1939786"/>
              <a:ext cx="1196345" cy="1220519"/>
              <a:chOff x="6625144" y="3366964"/>
              <a:chExt cx="1196345" cy="1220519"/>
            </a:xfrm>
          </p:grpSpPr>
          <p:sp>
            <p:nvSpPr>
              <p:cNvPr id="886" name="Google Shape;886;p27"/>
              <p:cNvSpPr txBox="1"/>
              <p:nvPr/>
            </p:nvSpPr>
            <p:spPr>
              <a:xfrm>
                <a:off x="6625144" y="3941152"/>
                <a:ext cx="1196345"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Amazon EC2</a:t>
                </a:r>
                <a:endParaRPr sz="1800">
                  <a:solidFill>
                    <a:schemeClr val="dk1"/>
                  </a:solidFill>
                  <a:latin typeface="Arial"/>
                  <a:ea typeface="Arial"/>
                  <a:cs typeface="Arial"/>
                  <a:sym typeface="Arial"/>
                </a:endParaRPr>
              </a:p>
            </p:txBody>
          </p:sp>
          <p:pic>
            <p:nvPicPr>
              <p:cNvPr id="887" name="Google Shape;887;p27"/>
              <p:cNvPicPr preferRelativeResize="0"/>
              <p:nvPr/>
            </p:nvPicPr>
            <p:blipFill rotWithShape="1">
              <a:blip r:embed="rId10">
                <a:alphaModFix/>
              </a:blip>
              <a:srcRect/>
              <a:stretch/>
            </p:blipFill>
            <p:spPr>
              <a:xfrm>
                <a:off x="6948996" y="3366964"/>
                <a:ext cx="548640" cy="548640"/>
              </a:xfrm>
              <a:prstGeom prst="rect">
                <a:avLst/>
              </a:prstGeom>
              <a:noFill/>
              <a:ln>
                <a:noFill/>
              </a:ln>
            </p:spPr>
          </p:pic>
        </p:grpSp>
        <p:grpSp>
          <p:nvGrpSpPr>
            <p:cNvPr id="888" name="Google Shape;888;p27"/>
            <p:cNvGrpSpPr/>
            <p:nvPr/>
          </p:nvGrpSpPr>
          <p:grpSpPr>
            <a:xfrm>
              <a:off x="7200319" y="2236949"/>
              <a:ext cx="1047128" cy="1207358"/>
              <a:chOff x="2755106" y="5152761"/>
              <a:chExt cx="1047128" cy="1207358"/>
            </a:xfrm>
          </p:grpSpPr>
          <p:sp>
            <p:nvSpPr>
              <p:cNvPr id="889" name="Google Shape;889;p27"/>
              <p:cNvSpPr txBox="1"/>
              <p:nvPr/>
            </p:nvSpPr>
            <p:spPr>
              <a:xfrm>
                <a:off x="2755106" y="5713788"/>
                <a:ext cx="1047128"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AWS Lambda</a:t>
                </a:r>
                <a:endParaRPr sz="1800">
                  <a:solidFill>
                    <a:schemeClr val="dk1"/>
                  </a:solidFill>
                  <a:latin typeface="Arial"/>
                  <a:ea typeface="Arial"/>
                  <a:cs typeface="Arial"/>
                  <a:sym typeface="Arial"/>
                </a:endParaRPr>
              </a:p>
            </p:txBody>
          </p:sp>
          <p:pic>
            <p:nvPicPr>
              <p:cNvPr id="890" name="Google Shape;890;p27"/>
              <p:cNvPicPr preferRelativeResize="0"/>
              <p:nvPr/>
            </p:nvPicPr>
            <p:blipFill rotWithShape="1">
              <a:blip r:embed="rId11">
                <a:alphaModFix/>
              </a:blip>
              <a:srcRect/>
              <a:stretch/>
            </p:blipFill>
            <p:spPr>
              <a:xfrm>
                <a:off x="3013389" y="5152761"/>
                <a:ext cx="548640" cy="548640"/>
              </a:xfrm>
              <a:prstGeom prst="rect">
                <a:avLst/>
              </a:prstGeom>
              <a:noFill/>
              <a:ln>
                <a:noFill/>
              </a:ln>
            </p:spPr>
          </p:pic>
        </p:grpSp>
        <p:grpSp>
          <p:nvGrpSpPr>
            <p:cNvPr id="891" name="Google Shape;891;p27"/>
            <p:cNvGrpSpPr/>
            <p:nvPr/>
          </p:nvGrpSpPr>
          <p:grpSpPr>
            <a:xfrm>
              <a:off x="8060819" y="3356110"/>
              <a:ext cx="1937763" cy="1229253"/>
              <a:chOff x="8396705" y="3092644"/>
              <a:chExt cx="1937763" cy="1229253"/>
            </a:xfrm>
          </p:grpSpPr>
          <p:sp>
            <p:nvSpPr>
              <p:cNvPr id="892" name="Google Shape;892;p27"/>
              <p:cNvSpPr txBox="1"/>
              <p:nvPr/>
            </p:nvSpPr>
            <p:spPr>
              <a:xfrm>
                <a:off x="8396705" y="3675566"/>
                <a:ext cx="1937763"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AWS Elastic Beanstalk</a:t>
                </a:r>
                <a:endParaRPr sz="1800">
                  <a:solidFill>
                    <a:schemeClr val="dk1"/>
                  </a:solidFill>
                  <a:latin typeface="Arial"/>
                  <a:ea typeface="Arial"/>
                  <a:cs typeface="Arial"/>
                  <a:sym typeface="Arial"/>
                </a:endParaRPr>
              </a:p>
            </p:txBody>
          </p:sp>
          <p:pic>
            <p:nvPicPr>
              <p:cNvPr id="893" name="Google Shape;893;p27"/>
              <p:cNvPicPr preferRelativeResize="0"/>
              <p:nvPr/>
            </p:nvPicPr>
            <p:blipFill rotWithShape="1">
              <a:blip r:embed="rId12">
                <a:alphaModFix/>
              </a:blip>
              <a:srcRect/>
              <a:stretch/>
            </p:blipFill>
            <p:spPr>
              <a:xfrm>
                <a:off x="9091266" y="3092644"/>
                <a:ext cx="548640" cy="548640"/>
              </a:xfrm>
              <a:prstGeom prst="rect">
                <a:avLst/>
              </a:prstGeom>
              <a:noFill/>
              <a:ln>
                <a:noFill/>
              </a:ln>
            </p:spPr>
          </p:pic>
        </p:grpSp>
        <p:sp>
          <p:nvSpPr>
            <p:cNvPr id="894" name="Google Shape;894;p27"/>
            <p:cNvSpPr/>
            <p:nvPr/>
          </p:nvSpPr>
          <p:spPr>
            <a:xfrm>
              <a:off x="5635061" y="3670002"/>
              <a:ext cx="914400" cy="914400"/>
            </a:xfrm>
            <a:prstGeom prst="rect">
              <a:avLst/>
            </a:prstGeom>
            <a:solidFill>
              <a:srgbClr val="E3740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4000">
                  <a:solidFill>
                    <a:schemeClr val="lt1"/>
                  </a:solidFill>
                  <a:latin typeface="Arial"/>
                  <a:ea typeface="Arial"/>
                  <a:cs typeface="Arial"/>
                  <a:sym typeface="Arial"/>
                </a:rPr>
                <a:t>?</a:t>
              </a:r>
              <a:endParaRPr/>
            </a:p>
          </p:txBody>
        </p:sp>
        <p:cxnSp>
          <p:nvCxnSpPr>
            <p:cNvPr id="895" name="Google Shape;895;p27"/>
            <p:cNvCxnSpPr>
              <a:stCxn id="884" idx="3"/>
            </p:cNvCxnSpPr>
            <p:nvPr/>
          </p:nvCxnSpPr>
          <p:spPr>
            <a:xfrm rot="10800000" flipH="1">
              <a:off x="3776767" y="4543483"/>
              <a:ext cx="1847400" cy="696300"/>
            </a:xfrm>
            <a:prstGeom prst="straightConnector1">
              <a:avLst/>
            </a:prstGeom>
            <a:noFill/>
            <a:ln w="9525" cap="flat" cmpd="sng">
              <a:solidFill>
                <a:schemeClr val="accent1"/>
              </a:solidFill>
              <a:prstDash val="solid"/>
              <a:miter lim="800000"/>
              <a:headEnd type="none" w="sm" len="sm"/>
              <a:tailEnd type="none" w="sm" len="sm"/>
            </a:ln>
          </p:spPr>
        </p:cxnSp>
        <p:cxnSp>
          <p:nvCxnSpPr>
            <p:cNvPr id="896" name="Google Shape;896;p27"/>
            <p:cNvCxnSpPr/>
            <p:nvPr/>
          </p:nvCxnSpPr>
          <p:spPr>
            <a:xfrm>
              <a:off x="4808284" y="3121141"/>
              <a:ext cx="826777" cy="731392"/>
            </a:xfrm>
            <a:prstGeom prst="straightConnector1">
              <a:avLst/>
            </a:prstGeom>
            <a:noFill/>
            <a:ln w="9525" cap="flat" cmpd="sng">
              <a:solidFill>
                <a:schemeClr val="accent1"/>
              </a:solidFill>
              <a:prstDash val="solid"/>
              <a:miter lim="800000"/>
              <a:headEnd type="none" w="sm" len="sm"/>
              <a:tailEnd type="none" w="sm" len="sm"/>
            </a:ln>
          </p:spPr>
        </p:cxnSp>
        <p:cxnSp>
          <p:nvCxnSpPr>
            <p:cNvPr id="897" name="Google Shape;897;p27"/>
            <p:cNvCxnSpPr>
              <a:stCxn id="886" idx="2"/>
              <a:endCxn id="894" idx="0"/>
            </p:cNvCxnSpPr>
            <p:nvPr/>
          </p:nvCxnSpPr>
          <p:spPr>
            <a:xfrm>
              <a:off x="6092261" y="3160305"/>
              <a:ext cx="0" cy="509700"/>
            </a:xfrm>
            <a:prstGeom prst="straightConnector1">
              <a:avLst/>
            </a:prstGeom>
            <a:noFill/>
            <a:ln w="9525" cap="flat" cmpd="sng">
              <a:solidFill>
                <a:schemeClr val="accent1"/>
              </a:solidFill>
              <a:prstDash val="solid"/>
              <a:miter lim="800000"/>
              <a:headEnd type="none" w="sm" len="sm"/>
              <a:tailEnd type="none" w="sm" len="sm"/>
            </a:ln>
          </p:spPr>
        </p:cxnSp>
        <p:cxnSp>
          <p:nvCxnSpPr>
            <p:cNvPr id="898" name="Google Shape;898;p27"/>
            <p:cNvCxnSpPr/>
            <p:nvPr/>
          </p:nvCxnSpPr>
          <p:spPr>
            <a:xfrm flipH="1">
              <a:off x="6557843" y="3429000"/>
              <a:ext cx="772633" cy="389251"/>
            </a:xfrm>
            <a:prstGeom prst="straightConnector1">
              <a:avLst/>
            </a:prstGeom>
            <a:noFill/>
            <a:ln w="9525" cap="flat" cmpd="sng">
              <a:solidFill>
                <a:schemeClr val="accent1"/>
              </a:solidFill>
              <a:prstDash val="solid"/>
              <a:miter lim="800000"/>
              <a:headEnd type="none" w="sm" len="sm"/>
              <a:tailEnd type="none" w="sm" len="sm"/>
            </a:ln>
          </p:spPr>
        </p:cxnSp>
        <p:cxnSp>
          <p:nvCxnSpPr>
            <p:cNvPr id="899" name="Google Shape;899;p27"/>
            <p:cNvCxnSpPr>
              <a:stCxn id="893" idx="1"/>
              <a:endCxn id="894" idx="3"/>
            </p:cNvCxnSpPr>
            <p:nvPr/>
          </p:nvCxnSpPr>
          <p:spPr>
            <a:xfrm flipH="1">
              <a:off x="6549480" y="3630430"/>
              <a:ext cx="2205900" cy="496800"/>
            </a:xfrm>
            <a:prstGeom prst="straightConnector1">
              <a:avLst/>
            </a:prstGeom>
            <a:noFill/>
            <a:ln w="9525" cap="flat" cmpd="sng">
              <a:solidFill>
                <a:schemeClr val="accent1"/>
              </a:solidFill>
              <a:prstDash val="solid"/>
              <a:miter lim="800000"/>
              <a:headEnd type="none" w="sm" len="sm"/>
              <a:tailEnd type="none" w="sm" len="sm"/>
            </a:ln>
          </p:spPr>
        </p:cxnSp>
        <p:cxnSp>
          <p:nvCxnSpPr>
            <p:cNvPr id="900" name="Google Shape;900;p27"/>
            <p:cNvCxnSpPr>
              <a:stCxn id="866" idx="1"/>
            </p:cNvCxnSpPr>
            <p:nvPr/>
          </p:nvCxnSpPr>
          <p:spPr>
            <a:xfrm rot="10800000">
              <a:off x="6549525" y="4443650"/>
              <a:ext cx="1632900" cy="672000"/>
            </a:xfrm>
            <a:prstGeom prst="straightConnector1">
              <a:avLst/>
            </a:prstGeom>
            <a:noFill/>
            <a:ln w="9525" cap="flat" cmpd="sng">
              <a:solidFill>
                <a:schemeClr val="accent1"/>
              </a:solidFill>
              <a:prstDash val="solid"/>
              <a:miter lim="800000"/>
              <a:headEnd type="none" w="sm" len="sm"/>
              <a:tailEnd type="none" w="sm" len="sm"/>
            </a:ln>
          </p:spPr>
        </p:cxnSp>
        <p:cxnSp>
          <p:nvCxnSpPr>
            <p:cNvPr id="901" name="Google Shape;901;p27"/>
            <p:cNvCxnSpPr>
              <a:stCxn id="869" idx="0"/>
            </p:cNvCxnSpPr>
            <p:nvPr/>
          </p:nvCxnSpPr>
          <p:spPr>
            <a:xfrm rot="10800000">
              <a:off x="6366443" y="4584432"/>
              <a:ext cx="672000" cy="879000"/>
            </a:xfrm>
            <a:prstGeom prst="straightConnector1">
              <a:avLst/>
            </a:prstGeom>
            <a:noFill/>
            <a:ln w="9525" cap="flat" cmpd="sng">
              <a:solidFill>
                <a:schemeClr val="accent1"/>
              </a:solidFill>
              <a:prstDash val="solid"/>
              <a:miter lim="800000"/>
              <a:headEnd type="none" w="sm" len="sm"/>
              <a:tailEnd type="none" w="sm" len="sm"/>
            </a:ln>
          </p:spPr>
        </p:cxnSp>
        <p:cxnSp>
          <p:nvCxnSpPr>
            <p:cNvPr id="902" name="Google Shape;902;p27"/>
            <p:cNvCxnSpPr>
              <a:stCxn id="872" idx="0"/>
              <a:endCxn id="894" idx="2"/>
            </p:cNvCxnSpPr>
            <p:nvPr/>
          </p:nvCxnSpPr>
          <p:spPr>
            <a:xfrm rot="10800000" flipH="1">
              <a:off x="5435628" y="4584400"/>
              <a:ext cx="656700" cy="509700"/>
            </a:xfrm>
            <a:prstGeom prst="straightConnector1">
              <a:avLst/>
            </a:prstGeom>
            <a:noFill/>
            <a:ln w="9525" cap="flat" cmpd="sng">
              <a:solidFill>
                <a:schemeClr val="accent1"/>
              </a:solidFill>
              <a:prstDash val="solid"/>
              <a:miter lim="800000"/>
              <a:headEnd type="none" w="sm" len="sm"/>
              <a:tailEnd type="none" w="sm" len="sm"/>
            </a:ln>
          </p:spPr>
        </p:cxnSp>
        <p:cxnSp>
          <p:nvCxnSpPr>
            <p:cNvPr id="903" name="Google Shape;903;p27"/>
            <p:cNvCxnSpPr>
              <a:stCxn id="878" idx="3"/>
            </p:cNvCxnSpPr>
            <p:nvPr/>
          </p:nvCxnSpPr>
          <p:spPr>
            <a:xfrm>
              <a:off x="3739693" y="3742879"/>
              <a:ext cx="1895400" cy="294300"/>
            </a:xfrm>
            <a:prstGeom prst="straightConnector1">
              <a:avLst/>
            </a:prstGeom>
            <a:noFill/>
            <a:ln w="9525" cap="flat" cmpd="sng">
              <a:solidFill>
                <a:schemeClr val="accent1"/>
              </a:solidFill>
              <a:prstDash val="solid"/>
              <a:miter lim="800000"/>
              <a:headEnd type="none" w="sm" len="sm"/>
              <a:tailEnd type="none" w="sm" len="sm"/>
            </a:ln>
          </p:spPr>
        </p:cxnSp>
        <p:cxnSp>
          <p:nvCxnSpPr>
            <p:cNvPr id="904" name="Google Shape;904;p27"/>
            <p:cNvCxnSpPr>
              <a:stCxn id="881" idx="3"/>
            </p:cNvCxnSpPr>
            <p:nvPr/>
          </p:nvCxnSpPr>
          <p:spPr>
            <a:xfrm rot="10800000" flipH="1">
              <a:off x="2496220" y="4398218"/>
              <a:ext cx="3138900" cy="4800"/>
            </a:xfrm>
            <a:prstGeom prst="straightConnector1">
              <a:avLst/>
            </a:prstGeom>
            <a:noFill/>
            <a:ln w="9525" cap="flat" cmpd="sng">
              <a:solidFill>
                <a:schemeClr val="accent1"/>
              </a:solidFill>
              <a:prstDash val="solid"/>
              <a:miter lim="800000"/>
              <a:headEnd type="none" w="sm" len="sm"/>
              <a:tailEnd type="none" w="sm" len="sm"/>
            </a:ln>
          </p:spPr>
        </p:cxnSp>
      </p:grpSp>
      <p:sp>
        <p:nvSpPr>
          <p:cNvPr id="905" name="Google Shape;905;p27"/>
          <p:cNvSpPr txBox="1">
            <a:spLocks noGrp="1"/>
          </p:cNvSpPr>
          <p:nvPr>
            <p:ph type="ftr" idx="11"/>
          </p:nvPr>
        </p:nvSpPr>
        <p:spPr>
          <a:xfrm>
            <a:off x="419100" y="6356350"/>
            <a:ext cx="4523836"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906" name="Google Shape;906;p2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2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Serviços abordados neste curso</a:t>
            </a:r>
            <a:endParaRPr/>
          </a:p>
        </p:txBody>
      </p:sp>
      <p:grpSp>
        <p:nvGrpSpPr>
          <p:cNvPr id="912" name="Google Shape;912;p28"/>
          <p:cNvGrpSpPr/>
          <p:nvPr/>
        </p:nvGrpSpPr>
        <p:grpSpPr>
          <a:xfrm>
            <a:off x="213507" y="1244832"/>
            <a:ext cx="11789316" cy="5057697"/>
            <a:chOff x="213507" y="1244832"/>
            <a:chExt cx="11789316" cy="5057697"/>
          </a:xfrm>
        </p:grpSpPr>
        <p:grpSp>
          <p:nvGrpSpPr>
            <p:cNvPr id="913" name="Google Shape;913;p28"/>
            <p:cNvGrpSpPr/>
            <p:nvPr/>
          </p:nvGrpSpPr>
          <p:grpSpPr>
            <a:xfrm>
              <a:off x="8345223" y="4565169"/>
              <a:ext cx="3657600" cy="1737360"/>
              <a:chOff x="8345223" y="4565169"/>
              <a:chExt cx="3657600" cy="1737360"/>
            </a:xfrm>
          </p:grpSpPr>
          <p:sp>
            <p:nvSpPr>
              <p:cNvPr id="914" name="Google Shape;914;p28"/>
              <p:cNvSpPr/>
              <p:nvPr/>
            </p:nvSpPr>
            <p:spPr>
              <a:xfrm>
                <a:off x="8345223" y="4565169"/>
                <a:ext cx="3657600" cy="1737360"/>
              </a:xfrm>
              <a:prstGeom prst="rect">
                <a:avLst/>
              </a:prstGeom>
              <a:solidFill>
                <a:schemeClr val="lt1"/>
              </a:solidFill>
              <a:ln w="12700" cap="flat" cmpd="sng">
                <a:solidFill>
                  <a:schemeClr val="accent5"/>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1600" b="1">
                    <a:solidFill>
                      <a:schemeClr val="dk1"/>
                    </a:solidFill>
                    <a:latin typeface="Arial"/>
                    <a:ea typeface="Arial"/>
                    <a:cs typeface="Arial"/>
                    <a:sym typeface="Arial"/>
                  </a:rPr>
                  <a:t>Gerenciamento de custos da</a:t>
                </a:r>
                <a:br>
                  <a:rPr lang="pt-BR" sz="1600" b="1">
                    <a:solidFill>
                      <a:schemeClr val="dk1"/>
                    </a:solidFill>
                    <a:latin typeface="Arial"/>
                    <a:ea typeface="Arial"/>
                    <a:cs typeface="Arial"/>
                    <a:sym typeface="Arial"/>
                  </a:rPr>
                </a:br>
                <a:r>
                  <a:rPr lang="pt-BR" sz="1600" b="1">
                    <a:solidFill>
                      <a:schemeClr val="dk1"/>
                    </a:solidFill>
                    <a:latin typeface="Arial"/>
                    <a:ea typeface="Arial"/>
                    <a:cs typeface="Arial"/>
                    <a:sym typeface="Arial"/>
                  </a:rPr>
                  <a:t>AWS de custos da AWS </a:t>
                </a:r>
                <a:r>
                  <a:rPr lang="pt-BR" sz="1600">
                    <a:solidFill>
                      <a:schemeClr val="dk1"/>
                    </a:solidFill>
                    <a:latin typeface="Arial"/>
                    <a:ea typeface="Arial"/>
                    <a:cs typeface="Arial"/>
                    <a:sym typeface="Arial"/>
                  </a:rPr>
                  <a:t>–</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Relatório de custos </a:t>
                </a:r>
                <a:br>
                  <a:rPr lang="pt-BR" sz="1600">
                    <a:solidFill>
                      <a:schemeClr val="dk1"/>
                    </a:solidFill>
                    <a:latin typeface="Arial"/>
                    <a:ea typeface="Arial"/>
                    <a:cs typeface="Arial"/>
                    <a:sym typeface="Arial"/>
                  </a:rPr>
                </a:br>
                <a:r>
                  <a:rPr lang="pt-BR" sz="1600">
                    <a:solidFill>
                      <a:schemeClr val="dk1"/>
                    </a:solidFill>
                    <a:latin typeface="Arial"/>
                    <a:ea typeface="Arial"/>
                    <a:cs typeface="Arial"/>
                    <a:sym typeface="Arial"/>
                  </a:rPr>
                  <a:t>e uso da AWS</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Orçamentos da AWS</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Cost Explorer</a:t>
                </a:r>
                <a:endParaRPr/>
              </a:p>
            </p:txBody>
          </p:sp>
          <p:pic>
            <p:nvPicPr>
              <p:cNvPr id="915" name="Google Shape;915;p28"/>
              <p:cNvPicPr preferRelativeResize="0"/>
              <p:nvPr/>
            </p:nvPicPr>
            <p:blipFill rotWithShape="1">
              <a:blip r:embed="rId3">
                <a:alphaModFix/>
              </a:blip>
              <a:srcRect/>
              <a:stretch/>
            </p:blipFill>
            <p:spPr>
              <a:xfrm>
                <a:off x="11050323" y="4565169"/>
                <a:ext cx="952500" cy="952500"/>
              </a:xfrm>
              <a:prstGeom prst="rect">
                <a:avLst/>
              </a:prstGeom>
              <a:noFill/>
              <a:ln>
                <a:noFill/>
              </a:ln>
            </p:spPr>
          </p:pic>
        </p:grpSp>
        <p:grpSp>
          <p:nvGrpSpPr>
            <p:cNvPr id="916" name="Google Shape;916;p28"/>
            <p:cNvGrpSpPr/>
            <p:nvPr/>
          </p:nvGrpSpPr>
          <p:grpSpPr>
            <a:xfrm>
              <a:off x="8345223" y="1262084"/>
              <a:ext cx="3657600" cy="3108960"/>
              <a:chOff x="8617076" y="1313778"/>
              <a:chExt cx="3657600" cy="3108960"/>
            </a:xfrm>
          </p:grpSpPr>
          <p:sp>
            <p:nvSpPr>
              <p:cNvPr id="917" name="Google Shape;917;p28"/>
              <p:cNvSpPr/>
              <p:nvPr/>
            </p:nvSpPr>
            <p:spPr>
              <a:xfrm>
                <a:off x="8617076" y="1313778"/>
                <a:ext cx="3657600" cy="3108960"/>
              </a:xfrm>
              <a:prstGeom prst="rect">
                <a:avLst/>
              </a:prstGeom>
              <a:solidFill>
                <a:schemeClr val="lt1"/>
              </a:solidFill>
              <a:ln w="12700" cap="flat" cmpd="sng">
                <a:solidFill>
                  <a:schemeClr val="accent5"/>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1600" b="1">
                    <a:solidFill>
                      <a:schemeClr val="dk1"/>
                    </a:solidFill>
                    <a:latin typeface="Arial"/>
                    <a:ea typeface="Arial"/>
                    <a:cs typeface="Arial"/>
                    <a:sym typeface="Arial"/>
                  </a:rPr>
                  <a:t>Serviços de gerenciamento</a:t>
                </a:r>
                <a:br>
                  <a:rPr lang="pt-BR" sz="1600" b="1">
                    <a:solidFill>
                      <a:schemeClr val="dk1"/>
                    </a:solidFill>
                    <a:latin typeface="Arial"/>
                    <a:ea typeface="Arial"/>
                    <a:cs typeface="Arial"/>
                    <a:sym typeface="Arial"/>
                  </a:rPr>
                </a:br>
                <a:r>
                  <a:rPr lang="pt-BR" sz="1600" b="1">
                    <a:solidFill>
                      <a:schemeClr val="dk1"/>
                    </a:solidFill>
                    <a:latin typeface="Arial"/>
                    <a:ea typeface="Arial"/>
                    <a:cs typeface="Arial"/>
                    <a:sym typeface="Arial"/>
                  </a:rPr>
                  <a:t>e Governança</a:t>
                </a:r>
                <a:endParaRPr sz="1600" b="1">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Trusted Advisor</a:t>
                </a:r>
                <a:endParaRPr sz="16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CloudWatch</a:t>
                </a:r>
                <a:endParaRPr sz="16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CloudTrail</a:t>
                </a:r>
                <a:endParaRPr sz="16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Well-Architected Tool</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Auto Scaling</a:t>
                </a:r>
                <a:endParaRPr sz="16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Interface da linha de comando da AWS</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Config</a:t>
                </a:r>
                <a:endParaRPr sz="16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Console de Gerenciamento da AWS</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Organizations</a:t>
                </a:r>
                <a:endParaRPr sz="1600">
                  <a:solidFill>
                    <a:schemeClr val="dk1"/>
                  </a:solidFill>
                  <a:latin typeface="Arial"/>
                  <a:ea typeface="Arial"/>
                  <a:cs typeface="Arial"/>
                  <a:sym typeface="Arial"/>
                </a:endParaRPr>
              </a:p>
            </p:txBody>
          </p:sp>
          <p:pic>
            <p:nvPicPr>
              <p:cNvPr id="918" name="Google Shape;918;p28"/>
              <p:cNvPicPr preferRelativeResize="0"/>
              <p:nvPr/>
            </p:nvPicPr>
            <p:blipFill rotWithShape="1">
              <a:blip r:embed="rId4">
                <a:alphaModFix/>
              </a:blip>
              <a:srcRect/>
              <a:stretch/>
            </p:blipFill>
            <p:spPr>
              <a:xfrm>
                <a:off x="11322176" y="1313778"/>
                <a:ext cx="952500" cy="952500"/>
              </a:xfrm>
              <a:prstGeom prst="rect">
                <a:avLst/>
              </a:prstGeom>
              <a:noFill/>
              <a:ln>
                <a:noFill/>
              </a:ln>
            </p:spPr>
          </p:pic>
        </p:grpSp>
        <p:grpSp>
          <p:nvGrpSpPr>
            <p:cNvPr id="919" name="Google Shape;919;p28"/>
            <p:cNvGrpSpPr/>
            <p:nvPr/>
          </p:nvGrpSpPr>
          <p:grpSpPr>
            <a:xfrm>
              <a:off x="213507" y="1262084"/>
              <a:ext cx="3657600" cy="2560320"/>
              <a:chOff x="485360" y="1262084"/>
              <a:chExt cx="3657600" cy="2560320"/>
            </a:xfrm>
          </p:grpSpPr>
          <p:sp>
            <p:nvSpPr>
              <p:cNvPr id="920" name="Google Shape;920;p28"/>
              <p:cNvSpPr/>
              <p:nvPr/>
            </p:nvSpPr>
            <p:spPr>
              <a:xfrm>
                <a:off x="485360" y="1262084"/>
                <a:ext cx="3657600" cy="2560320"/>
              </a:xfrm>
              <a:prstGeom prst="rect">
                <a:avLst/>
              </a:prstGeom>
              <a:solidFill>
                <a:schemeClr val="lt1"/>
              </a:solidFill>
              <a:ln w="12700" cap="flat" cmpd="sng">
                <a:solidFill>
                  <a:schemeClr val="accent5"/>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1600" b="1">
                    <a:solidFill>
                      <a:schemeClr val="dk1"/>
                    </a:solidFill>
                    <a:latin typeface="Arial"/>
                    <a:ea typeface="Arial"/>
                    <a:cs typeface="Arial"/>
                    <a:sym typeface="Arial"/>
                  </a:rPr>
                  <a:t>Serviços de computação</a:t>
                </a:r>
                <a:r>
                  <a:rPr lang="pt-BR" sz="1600">
                    <a:solidFill>
                      <a:schemeClr val="dk1"/>
                    </a:solidFill>
                    <a:latin typeface="Arial"/>
                    <a:ea typeface="Arial"/>
                    <a:cs typeface="Arial"/>
                    <a:sym typeface="Arial"/>
                  </a:rPr>
                  <a:t> –</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EC2</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Lambda</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Elastic Beanstalk</a:t>
                </a:r>
                <a:endParaRPr sz="16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EC2 Auto Scaling</a:t>
                </a:r>
                <a:endParaRPr sz="16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ECS</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EKS</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ECR</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Fargate</a:t>
                </a:r>
                <a:endParaRPr sz="1600">
                  <a:solidFill>
                    <a:schemeClr val="dk1"/>
                  </a:solidFill>
                  <a:latin typeface="Arial"/>
                  <a:ea typeface="Arial"/>
                  <a:cs typeface="Arial"/>
                  <a:sym typeface="Arial"/>
                </a:endParaRPr>
              </a:p>
            </p:txBody>
          </p:sp>
          <p:pic>
            <p:nvPicPr>
              <p:cNvPr id="921" name="Google Shape;921;p28"/>
              <p:cNvPicPr preferRelativeResize="0"/>
              <p:nvPr/>
            </p:nvPicPr>
            <p:blipFill rotWithShape="1">
              <a:blip r:embed="rId5">
                <a:alphaModFix/>
              </a:blip>
              <a:srcRect/>
              <a:stretch/>
            </p:blipFill>
            <p:spPr>
              <a:xfrm>
                <a:off x="3190460" y="1262084"/>
                <a:ext cx="952500" cy="952500"/>
              </a:xfrm>
              <a:prstGeom prst="rect">
                <a:avLst/>
              </a:prstGeom>
              <a:noFill/>
              <a:ln>
                <a:noFill/>
              </a:ln>
            </p:spPr>
          </p:pic>
        </p:grpSp>
        <p:grpSp>
          <p:nvGrpSpPr>
            <p:cNvPr id="922" name="Google Shape;922;p28"/>
            <p:cNvGrpSpPr/>
            <p:nvPr/>
          </p:nvGrpSpPr>
          <p:grpSpPr>
            <a:xfrm>
              <a:off x="4279365" y="4565169"/>
              <a:ext cx="3657600" cy="1737360"/>
              <a:chOff x="213507" y="4065373"/>
              <a:chExt cx="3657600" cy="1737360"/>
            </a:xfrm>
          </p:grpSpPr>
          <p:sp>
            <p:nvSpPr>
              <p:cNvPr id="923" name="Google Shape;923;p28"/>
              <p:cNvSpPr/>
              <p:nvPr/>
            </p:nvSpPr>
            <p:spPr>
              <a:xfrm>
                <a:off x="213507" y="4065373"/>
                <a:ext cx="3657600" cy="1737360"/>
              </a:xfrm>
              <a:prstGeom prst="rect">
                <a:avLst/>
              </a:prstGeom>
              <a:solidFill>
                <a:schemeClr val="lt1"/>
              </a:solidFill>
              <a:ln w="12700" cap="flat" cmpd="sng">
                <a:solidFill>
                  <a:schemeClr val="accent5"/>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1600" b="1">
                    <a:solidFill>
                      <a:schemeClr val="dk1"/>
                    </a:solidFill>
                    <a:latin typeface="Arial"/>
                    <a:ea typeface="Arial"/>
                    <a:cs typeface="Arial"/>
                    <a:sym typeface="Arial"/>
                  </a:rPr>
                  <a:t>Serviços de redes e </a:t>
                </a:r>
                <a:br>
                  <a:rPr lang="pt-BR" sz="1600" b="1">
                    <a:solidFill>
                      <a:schemeClr val="dk1"/>
                    </a:solidFill>
                    <a:latin typeface="Arial"/>
                    <a:ea typeface="Arial"/>
                    <a:cs typeface="Arial"/>
                    <a:sym typeface="Arial"/>
                  </a:rPr>
                </a:br>
                <a:r>
                  <a:rPr lang="pt-BR" sz="1600" b="1">
                    <a:solidFill>
                      <a:schemeClr val="dk1"/>
                    </a:solidFill>
                    <a:latin typeface="Arial"/>
                    <a:ea typeface="Arial"/>
                    <a:cs typeface="Arial"/>
                    <a:sym typeface="Arial"/>
                  </a:rPr>
                  <a:t>Entrega de Conteúdo</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VPC</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Route 53</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CloudFront</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Elastic Load Balancing</a:t>
                </a:r>
                <a:endParaRPr/>
              </a:p>
            </p:txBody>
          </p:sp>
          <p:pic>
            <p:nvPicPr>
              <p:cNvPr id="924" name="Google Shape;924;p28"/>
              <p:cNvPicPr preferRelativeResize="0"/>
              <p:nvPr/>
            </p:nvPicPr>
            <p:blipFill rotWithShape="1">
              <a:blip r:embed="rId6">
                <a:alphaModFix/>
              </a:blip>
              <a:srcRect/>
              <a:stretch/>
            </p:blipFill>
            <p:spPr>
              <a:xfrm>
                <a:off x="2918607" y="4065373"/>
                <a:ext cx="952500" cy="952500"/>
              </a:xfrm>
              <a:prstGeom prst="rect">
                <a:avLst/>
              </a:prstGeom>
              <a:noFill/>
              <a:ln>
                <a:noFill/>
              </a:ln>
            </p:spPr>
          </p:pic>
        </p:grpSp>
        <p:grpSp>
          <p:nvGrpSpPr>
            <p:cNvPr id="925" name="Google Shape;925;p28"/>
            <p:cNvGrpSpPr/>
            <p:nvPr/>
          </p:nvGrpSpPr>
          <p:grpSpPr>
            <a:xfrm>
              <a:off x="4279365" y="1244832"/>
              <a:ext cx="3671119" cy="1480292"/>
              <a:chOff x="3870754" y="1387966"/>
              <a:chExt cx="3671119" cy="1480292"/>
            </a:xfrm>
          </p:grpSpPr>
          <p:sp>
            <p:nvSpPr>
              <p:cNvPr id="926" name="Google Shape;926;p28"/>
              <p:cNvSpPr/>
              <p:nvPr/>
            </p:nvSpPr>
            <p:spPr>
              <a:xfrm>
                <a:off x="3870754" y="1405218"/>
                <a:ext cx="3657600" cy="1463040"/>
              </a:xfrm>
              <a:prstGeom prst="rect">
                <a:avLst/>
              </a:prstGeom>
              <a:solidFill>
                <a:schemeClr val="lt1"/>
              </a:solidFill>
              <a:ln w="12700" cap="flat" cmpd="sng">
                <a:solidFill>
                  <a:schemeClr val="accent5"/>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1580" b="1">
                    <a:solidFill>
                      <a:schemeClr val="dk1"/>
                    </a:solidFill>
                    <a:latin typeface="Arial"/>
                    <a:ea typeface="Arial"/>
                    <a:cs typeface="Arial"/>
                    <a:sym typeface="Arial"/>
                  </a:rPr>
                  <a:t>Serviços de armazenamento</a:t>
                </a:r>
                <a:r>
                  <a:rPr lang="pt-BR" sz="1580">
                    <a:solidFill>
                      <a:schemeClr val="dk1"/>
                    </a:solidFill>
                    <a:latin typeface="Arial"/>
                    <a:ea typeface="Arial"/>
                    <a:cs typeface="Arial"/>
                    <a:sym typeface="Arial"/>
                  </a:rPr>
                  <a:t> –</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S3</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S3 Glacier</a:t>
                </a:r>
                <a:endParaRPr sz="16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EFS</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EBS</a:t>
                </a:r>
                <a:endParaRPr/>
              </a:p>
            </p:txBody>
          </p:sp>
          <p:pic>
            <p:nvPicPr>
              <p:cNvPr id="927" name="Google Shape;927;p28"/>
              <p:cNvPicPr preferRelativeResize="0"/>
              <p:nvPr/>
            </p:nvPicPr>
            <p:blipFill rotWithShape="1">
              <a:blip r:embed="rId7">
                <a:alphaModFix/>
              </a:blip>
              <a:srcRect/>
              <a:stretch/>
            </p:blipFill>
            <p:spPr>
              <a:xfrm>
                <a:off x="6589373" y="1387966"/>
                <a:ext cx="952500" cy="952500"/>
              </a:xfrm>
              <a:prstGeom prst="rect">
                <a:avLst/>
              </a:prstGeom>
              <a:noFill/>
              <a:ln>
                <a:noFill/>
              </a:ln>
            </p:spPr>
          </p:pic>
        </p:grpSp>
        <p:grpSp>
          <p:nvGrpSpPr>
            <p:cNvPr id="928" name="Google Shape;928;p28"/>
            <p:cNvGrpSpPr/>
            <p:nvPr/>
          </p:nvGrpSpPr>
          <p:grpSpPr>
            <a:xfrm>
              <a:off x="4279365" y="2913627"/>
              <a:ext cx="3657600" cy="1463040"/>
              <a:chOff x="4138359" y="2914606"/>
              <a:chExt cx="3657600" cy="1463040"/>
            </a:xfrm>
          </p:grpSpPr>
          <p:sp>
            <p:nvSpPr>
              <p:cNvPr id="929" name="Google Shape;929;p28"/>
              <p:cNvSpPr/>
              <p:nvPr/>
            </p:nvSpPr>
            <p:spPr>
              <a:xfrm>
                <a:off x="4138359" y="2914606"/>
                <a:ext cx="3657600" cy="1463040"/>
              </a:xfrm>
              <a:prstGeom prst="rect">
                <a:avLst/>
              </a:prstGeom>
              <a:solidFill>
                <a:schemeClr val="lt1"/>
              </a:solidFill>
              <a:ln w="12700" cap="flat" cmpd="sng">
                <a:solidFill>
                  <a:schemeClr val="accent5"/>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1600" b="1">
                    <a:solidFill>
                      <a:schemeClr val="dk1"/>
                    </a:solidFill>
                    <a:latin typeface="Arial"/>
                    <a:ea typeface="Arial"/>
                    <a:cs typeface="Arial"/>
                    <a:sym typeface="Arial"/>
                  </a:rPr>
                  <a:t>Serviços de banco de dados</a:t>
                </a:r>
                <a:r>
                  <a:rPr lang="pt-BR" sz="1600">
                    <a:solidFill>
                      <a:schemeClr val="dk1"/>
                    </a:solidFill>
                    <a:latin typeface="Arial"/>
                    <a:ea typeface="Arial"/>
                    <a:cs typeface="Arial"/>
                    <a:sym typeface="Arial"/>
                  </a:rPr>
                  <a:t> –</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RDS</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DynamoDB</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Redshift</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Aurora</a:t>
                </a:r>
                <a:endParaRPr/>
              </a:p>
            </p:txBody>
          </p:sp>
          <p:pic>
            <p:nvPicPr>
              <p:cNvPr id="930" name="Google Shape;930;p28"/>
              <p:cNvPicPr preferRelativeResize="0"/>
              <p:nvPr/>
            </p:nvPicPr>
            <p:blipFill rotWithShape="1">
              <a:blip r:embed="rId8">
                <a:alphaModFix/>
              </a:blip>
              <a:srcRect/>
              <a:stretch/>
            </p:blipFill>
            <p:spPr>
              <a:xfrm>
                <a:off x="6843459" y="2914606"/>
                <a:ext cx="952500" cy="952500"/>
              </a:xfrm>
              <a:prstGeom prst="rect">
                <a:avLst/>
              </a:prstGeom>
              <a:noFill/>
              <a:ln>
                <a:noFill/>
              </a:ln>
            </p:spPr>
          </p:pic>
        </p:grpSp>
        <p:grpSp>
          <p:nvGrpSpPr>
            <p:cNvPr id="931" name="Google Shape;931;p28"/>
            <p:cNvGrpSpPr/>
            <p:nvPr/>
          </p:nvGrpSpPr>
          <p:grpSpPr>
            <a:xfrm>
              <a:off x="213507" y="4290849"/>
              <a:ext cx="3657600" cy="2011680"/>
              <a:chOff x="4258380" y="4530794"/>
              <a:chExt cx="3657600" cy="2011680"/>
            </a:xfrm>
          </p:grpSpPr>
          <p:sp>
            <p:nvSpPr>
              <p:cNvPr id="932" name="Google Shape;932;p28"/>
              <p:cNvSpPr/>
              <p:nvPr/>
            </p:nvSpPr>
            <p:spPr>
              <a:xfrm>
                <a:off x="4258380" y="4530794"/>
                <a:ext cx="3657600" cy="2011680"/>
              </a:xfrm>
              <a:prstGeom prst="rect">
                <a:avLst/>
              </a:prstGeom>
              <a:solidFill>
                <a:schemeClr val="lt1"/>
              </a:solidFill>
              <a:ln w="12700" cap="flat" cmpd="sng">
                <a:solidFill>
                  <a:schemeClr val="accent5"/>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1600" b="1">
                    <a:solidFill>
                      <a:schemeClr val="dk1"/>
                    </a:solidFill>
                    <a:latin typeface="Arial"/>
                    <a:ea typeface="Arial"/>
                    <a:cs typeface="Arial"/>
                    <a:sym typeface="Arial"/>
                  </a:rPr>
                  <a:t>Serviços de segurança, </a:t>
                </a:r>
                <a:br>
                  <a:rPr lang="pt-BR" sz="1600" b="1">
                    <a:solidFill>
                      <a:schemeClr val="dk1"/>
                    </a:solidFill>
                    <a:latin typeface="Arial"/>
                    <a:ea typeface="Arial"/>
                    <a:cs typeface="Arial"/>
                    <a:sym typeface="Arial"/>
                  </a:rPr>
                </a:br>
                <a:r>
                  <a:rPr lang="pt-BR" sz="1600" b="1">
                    <a:solidFill>
                      <a:schemeClr val="dk1"/>
                    </a:solidFill>
                    <a:latin typeface="Arial"/>
                    <a:ea typeface="Arial"/>
                    <a:cs typeface="Arial"/>
                    <a:sym typeface="Arial"/>
                  </a:rPr>
                  <a:t>identidade e conformidade</a:t>
                </a:r>
                <a:r>
                  <a:rPr lang="pt-BR" sz="1600">
                    <a:solidFill>
                      <a:schemeClr val="dk1"/>
                    </a:solidFill>
                    <a:latin typeface="Arial"/>
                    <a:ea typeface="Arial"/>
                    <a:cs typeface="Arial"/>
                    <a:sym typeface="Arial"/>
                  </a:rPr>
                  <a:t> –</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IAM</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Amazon Cognito</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Shield</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Artifact</a:t>
                </a:r>
                <a:endParaRPr/>
              </a:p>
              <a:p>
                <a:pPr marL="285750" marR="0" lvl="0" indent="-285750" algn="l" rtl="0">
                  <a:spcBef>
                    <a:spcPts val="0"/>
                  </a:spcBef>
                  <a:spcAft>
                    <a:spcPts val="0"/>
                  </a:spcAft>
                  <a:buClr>
                    <a:schemeClr val="dk1"/>
                  </a:buClr>
                  <a:buSzPts val="1600"/>
                  <a:buFont typeface="Arial"/>
                  <a:buChar char="•"/>
                </a:pPr>
                <a:r>
                  <a:rPr lang="pt-BR" sz="1600">
                    <a:solidFill>
                      <a:schemeClr val="dk1"/>
                    </a:solidFill>
                    <a:latin typeface="Arial"/>
                    <a:ea typeface="Arial"/>
                    <a:cs typeface="Arial"/>
                    <a:sym typeface="Arial"/>
                  </a:rPr>
                  <a:t>AWS Key Management Service (KMS)</a:t>
                </a:r>
                <a:endParaRPr/>
              </a:p>
            </p:txBody>
          </p:sp>
          <p:pic>
            <p:nvPicPr>
              <p:cNvPr id="933" name="Google Shape;933;p28"/>
              <p:cNvPicPr preferRelativeResize="0"/>
              <p:nvPr/>
            </p:nvPicPr>
            <p:blipFill rotWithShape="1">
              <a:blip r:embed="rId9">
                <a:alphaModFix/>
              </a:blip>
              <a:srcRect/>
              <a:stretch/>
            </p:blipFill>
            <p:spPr>
              <a:xfrm>
                <a:off x="6963480" y="4530794"/>
                <a:ext cx="952500" cy="952500"/>
              </a:xfrm>
              <a:prstGeom prst="rect">
                <a:avLst/>
              </a:prstGeom>
              <a:noFill/>
              <a:ln>
                <a:noFill/>
              </a:ln>
            </p:spPr>
          </p:pic>
        </p:grpSp>
      </p:grpSp>
      <p:sp>
        <p:nvSpPr>
          <p:cNvPr id="934" name="Google Shape;934;p28"/>
          <p:cNvSpPr txBox="1">
            <a:spLocks noGrp="1"/>
          </p:cNvSpPr>
          <p:nvPr>
            <p:ph type="ftr" idx="11"/>
          </p:nvPr>
        </p:nvSpPr>
        <p:spPr>
          <a:xfrm>
            <a:off x="419100" y="6356350"/>
            <a:ext cx="4687738"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935" name="Google Shape;935;p2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2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Três maneiras de interagir com a AWS</a:t>
            </a:r>
            <a:endParaRPr/>
          </a:p>
        </p:txBody>
      </p:sp>
      <p:pic>
        <p:nvPicPr>
          <p:cNvPr id="941" name="Google Shape;941;p29" descr="The AWS Management Console is a graphical interface"/>
          <p:cNvPicPr preferRelativeResize="0"/>
          <p:nvPr/>
        </p:nvPicPr>
        <p:blipFill rotWithShape="1">
          <a:blip r:embed="rId3">
            <a:alphaModFix/>
          </a:blip>
          <a:srcRect/>
          <a:stretch/>
        </p:blipFill>
        <p:spPr>
          <a:xfrm>
            <a:off x="574646" y="1133180"/>
            <a:ext cx="1950791" cy="1950791"/>
          </a:xfrm>
          <a:prstGeom prst="rect">
            <a:avLst/>
          </a:prstGeom>
          <a:noFill/>
          <a:ln>
            <a:noFill/>
          </a:ln>
        </p:spPr>
      </p:pic>
      <p:sp>
        <p:nvSpPr>
          <p:cNvPr id="942" name="Google Shape;942;p29"/>
          <p:cNvSpPr txBox="1"/>
          <p:nvPr/>
        </p:nvSpPr>
        <p:spPr>
          <a:xfrm>
            <a:off x="2841143" y="1458719"/>
            <a:ext cx="6777310" cy="43088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pt-BR" sz="2800" b="1">
                <a:solidFill>
                  <a:schemeClr val="dk1"/>
                </a:solidFill>
                <a:latin typeface="Arial"/>
                <a:ea typeface="Arial"/>
                <a:cs typeface="Arial"/>
                <a:sym typeface="Arial"/>
              </a:rPr>
              <a:t>Console de Gerenciamento da AWS</a:t>
            </a:r>
            <a:endParaRPr/>
          </a:p>
        </p:txBody>
      </p:sp>
      <p:sp>
        <p:nvSpPr>
          <p:cNvPr id="943" name="Google Shape;943;p29"/>
          <p:cNvSpPr txBox="1"/>
          <p:nvPr/>
        </p:nvSpPr>
        <p:spPr>
          <a:xfrm>
            <a:off x="2830112" y="2010469"/>
            <a:ext cx="8421637" cy="33855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pt-BR" sz="2200">
                <a:solidFill>
                  <a:schemeClr val="dk1"/>
                </a:solidFill>
                <a:latin typeface="Arial"/>
                <a:ea typeface="Arial"/>
                <a:cs typeface="Arial"/>
                <a:sym typeface="Arial"/>
              </a:rPr>
              <a:t>Interface gráfica fácil de usar</a:t>
            </a:r>
            <a:endParaRPr/>
          </a:p>
        </p:txBody>
      </p:sp>
      <p:pic>
        <p:nvPicPr>
          <p:cNvPr id="944" name="Google Shape;944;p29" descr="The command line provides direct access to services"/>
          <p:cNvPicPr preferRelativeResize="0"/>
          <p:nvPr/>
        </p:nvPicPr>
        <p:blipFill rotWithShape="1">
          <a:blip r:embed="rId4">
            <a:alphaModFix/>
          </a:blip>
          <a:srcRect/>
          <a:stretch/>
        </p:blipFill>
        <p:spPr>
          <a:xfrm>
            <a:off x="600047" y="3234638"/>
            <a:ext cx="1871528" cy="1203301"/>
          </a:xfrm>
          <a:prstGeom prst="rect">
            <a:avLst/>
          </a:prstGeom>
          <a:noFill/>
          <a:ln>
            <a:noFill/>
          </a:ln>
        </p:spPr>
      </p:pic>
      <p:sp>
        <p:nvSpPr>
          <p:cNvPr id="945" name="Google Shape;945;p29"/>
          <p:cNvSpPr txBox="1"/>
          <p:nvPr/>
        </p:nvSpPr>
        <p:spPr>
          <a:xfrm>
            <a:off x="2830110" y="3185274"/>
            <a:ext cx="7763127" cy="43088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pt-BR" sz="2800" b="1">
                <a:solidFill>
                  <a:schemeClr val="dk1"/>
                </a:solidFill>
                <a:latin typeface="Arial"/>
                <a:ea typeface="Arial"/>
                <a:cs typeface="Arial"/>
                <a:sym typeface="Arial"/>
              </a:rPr>
              <a:t>Interface da linha de comando (CLI da AWS)</a:t>
            </a:r>
            <a:endParaRPr/>
          </a:p>
        </p:txBody>
      </p:sp>
      <p:sp>
        <p:nvSpPr>
          <p:cNvPr id="946" name="Google Shape;946;p29"/>
          <p:cNvSpPr txBox="1"/>
          <p:nvPr/>
        </p:nvSpPr>
        <p:spPr>
          <a:xfrm>
            <a:off x="2853653" y="3712032"/>
            <a:ext cx="8195348" cy="33855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pt-BR" sz="2200">
                <a:solidFill>
                  <a:schemeClr val="dk1"/>
                </a:solidFill>
                <a:latin typeface="Arial"/>
                <a:ea typeface="Arial"/>
                <a:cs typeface="Arial"/>
                <a:sym typeface="Arial"/>
              </a:rPr>
              <a:t>Acesso a serviços por comandos ou scripts específicos</a:t>
            </a:r>
            <a:endParaRPr/>
          </a:p>
        </p:txBody>
      </p:sp>
      <p:pic>
        <p:nvPicPr>
          <p:cNvPr id="947" name="Google Shape;947;p29" descr="SDKs allow you to access services using code"/>
          <p:cNvPicPr preferRelativeResize="0"/>
          <p:nvPr/>
        </p:nvPicPr>
        <p:blipFill rotWithShape="1">
          <a:blip r:embed="rId5">
            <a:alphaModFix/>
          </a:blip>
          <a:srcRect/>
          <a:stretch/>
        </p:blipFill>
        <p:spPr>
          <a:xfrm>
            <a:off x="600046" y="4893090"/>
            <a:ext cx="1871529" cy="1299863"/>
          </a:xfrm>
          <a:prstGeom prst="rect">
            <a:avLst/>
          </a:prstGeom>
          <a:noFill/>
          <a:ln w="9525" cap="flat" cmpd="sng">
            <a:solidFill>
              <a:schemeClr val="dk1"/>
            </a:solidFill>
            <a:prstDash val="solid"/>
            <a:round/>
            <a:headEnd type="none" w="sm" len="sm"/>
            <a:tailEnd type="none" w="sm" len="sm"/>
          </a:ln>
        </p:spPr>
      </p:pic>
      <p:sp>
        <p:nvSpPr>
          <p:cNvPr id="948" name="Google Shape;948;p29"/>
          <p:cNvSpPr txBox="1"/>
          <p:nvPr/>
        </p:nvSpPr>
        <p:spPr>
          <a:xfrm>
            <a:off x="2852174" y="4854383"/>
            <a:ext cx="8111999" cy="43088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pt-BR" sz="2800" b="1">
                <a:solidFill>
                  <a:schemeClr val="dk1"/>
                </a:solidFill>
                <a:latin typeface="Arial"/>
                <a:ea typeface="Arial"/>
                <a:cs typeface="Arial"/>
                <a:sym typeface="Arial"/>
              </a:rPr>
              <a:t>Kits de desenvolvimento de software (SDKs)</a:t>
            </a:r>
            <a:endParaRPr/>
          </a:p>
        </p:txBody>
      </p:sp>
      <p:sp>
        <p:nvSpPr>
          <p:cNvPr id="949" name="Google Shape;949;p29"/>
          <p:cNvSpPr txBox="1"/>
          <p:nvPr/>
        </p:nvSpPr>
        <p:spPr>
          <a:xfrm>
            <a:off x="2841144" y="5380206"/>
            <a:ext cx="9350856" cy="33855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pt-BR" sz="2200">
                <a:solidFill>
                  <a:schemeClr val="dk1"/>
                </a:solidFill>
                <a:latin typeface="Arial"/>
                <a:ea typeface="Arial"/>
                <a:cs typeface="Arial"/>
                <a:sym typeface="Arial"/>
              </a:rPr>
              <a:t>Acesse serviços diretamente do seu código (como Java, Python e outros)</a:t>
            </a:r>
            <a:endParaRPr/>
          </a:p>
        </p:txBody>
      </p:sp>
      <p:sp>
        <p:nvSpPr>
          <p:cNvPr id="950" name="Google Shape;950;p29"/>
          <p:cNvSpPr txBox="1">
            <a:spLocks noGrp="1"/>
          </p:cNvSpPr>
          <p:nvPr>
            <p:ph type="ftr" idx="11"/>
          </p:nvPr>
        </p:nvSpPr>
        <p:spPr>
          <a:xfrm>
            <a:off x="419100" y="6356350"/>
            <a:ext cx="457559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951" name="Google Shape;951;p2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30"/>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pt-BR"/>
              <a:t>Principais lições da Seção 3</a:t>
            </a:r>
            <a:endParaRPr/>
          </a:p>
        </p:txBody>
      </p:sp>
      <p:pic>
        <p:nvPicPr>
          <p:cNvPr id="957" name="Google Shape;957;p30"/>
          <p:cNvPicPr preferRelativeResize="0"/>
          <p:nvPr/>
        </p:nvPicPr>
        <p:blipFill rotWithShape="1">
          <a:blip r:embed="rId3">
            <a:alphaModFix/>
          </a:blip>
          <a:srcRect l="4146" r="4145"/>
          <a:stretch/>
        </p:blipFill>
        <p:spPr>
          <a:xfrm>
            <a:off x="597222" y="2770357"/>
            <a:ext cx="3931314" cy="3104201"/>
          </a:xfrm>
          <a:prstGeom prst="rect">
            <a:avLst/>
          </a:prstGeom>
          <a:noFill/>
          <a:ln>
            <a:noFill/>
          </a:ln>
        </p:spPr>
      </p:pic>
      <p:sp>
        <p:nvSpPr>
          <p:cNvPr id="958" name="Google Shape;958;p30"/>
          <p:cNvSpPr txBox="1">
            <a:spLocks noGrp="1"/>
          </p:cNvSpPr>
          <p:nvPr>
            <p:ph type="body" idx="1"/>
          </p:nvPr>
        </p:nvSpPr>
        <p:spPr>
          <a:xfrm>
            <a:off x="5714474" y="1178376"/>
            <a:ext cx="5767612" cy="481492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400"/>
              <a:buChar char="•"/>
            </a:pPr>
            <a:r>
              <a:rPr lang="pt-BR" sz="2400"/>
              <a:t>A AWS é uma plataforma de nuvem segura que oferece um amplo conjunto de produtos globais baseados na nuvem, denominados serviços, que são criados para funcionar em conjunto.</a:t>
            </a:r>
            <a:endParaRPr/>
          </a:p>
          <a:p>
            <a:pPr marL="228600" lvl="0" indent="-228600" algn="l" rtl="0">
              <a:lnSpc>
                <a:spcPct val="90000"/>
              </a:lnSpc>
              <a:spcBef>
                <a:spcPts val="1000"/>
              </a:spcBef>
              <a:spcAft>
                <a:spcPts val="0"/>
              </a:spcAft>
              <a:buClr>
                <a:schemeClr val="dk1"/>
              </a:buClr>
              <a:buSzPts val="2400"/>
              <a:buChar char="•"/>
            </a:pPr>
            <a:r>
              <a:rPr lang="pt-BR" sz="2400"/>
              <a:t>Há muitas categorias de serviços da AWS, e cada categoria tem uma diversidade de opções de serviços.</a:t>
            </a:r>
            <a:endParaRPr/>
          </a:p>
          <a:p>
            <a:pPr marL="228600" lvl="0" indent="-228600" algn="l" rtl="0">
              <a:lnSpc>
                <a:spcPct val="90000"/>
              </a:lnSpc>
              <a:spcBef>
                <a:spcPts val="1000"/>
              </a:spcBef>
              <a:spcAft>
                <a:spcPts val="0"/>
              </a:spcAft>
              <a:buClr>
                <a:schemeClr val="dk1"/>
              </a:buClr>
              <a:buSzPts val="2400"/>
              <a:buChar char="•"/>
            </a:pPr>
            <a:r>
              <a:rPr lang="pt-BR" sz="2400"/>
              <a:t>Escolha um serviço com base em seus objetivos empresariais e requisitos de tecnologia.</a:t>
            </a:r>
            <a:endParaRPr/>
          </a:p>
          <a:p>
            <a:pPr marL="228600" lvl="0" indent="-228600" algn="l" rtl="0">
              <a:lnSpc>
                <a:spcPct val="90000"/>
              </a:lnSpc>
              <a:spcBef>
                <a:spcPts val="1000"/>
              </a:spcBef>
              <a:spcAft>
                <a:spcPts val="0"/>
              </a:spcAft>
              <a:buClr>
                <a:schemeClr val="dk1"/>
              </a:buClr>
              <a:buSzPts val="2400"/>
              <a:buChar char="•"/>
            </a:pPr>
            <a:r>
              <a:rPr lang="pt-BR" sz="2400"/>
              <a:t>Existem três maneiras de interagir com os serviços da AWS.</a:t>
            </a:r>
            <a:endParaRPr/>
          </a:p>
        </p:txBody>
      </p:sp>
      <p:sp>
        <p:nvSpPr>
          <p:cNvPr id="959" name="Google Shape;959;p30"/>
          <p:cNvSpPr txBox="1">
            <a:spLocks noGrp="1"/>
          </p:cNvSpPr>
          <p:nvPr>
            <p:ph type="sldNum" idx="12"/>
          </p:nvPr>
        </p:nvSpPr>
        <p:spPr>
          <a:xfrm>
            <a:off x="423657"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pt-BR"/>
              <a:t>45</a:t>
            </a:fld>
            <a:endParaRPr/>
          </a:p>
        </p:txBody>
      </p:sp>
      <p:sp>
        <p:nvSpPr>
          <p:cNvPr id="960" name="Google Shape;960;p30"/>
          <p:cNvSpPr txBox="1">
            <a:spLocks noGrp="1"/>
          </p:cNvSpPr>
          <p:nvPr>
            <p:ph type="ftr" idx="11"/>
          </p:nvPr>
        </p:nvSpPr>
        <p:spPr>
          <a:xfrm>
            <a:off x="7108166" y="6356350"/>
            <a:ext cx="4664734"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1"/>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pt-BR"/>
              <a:t>Módulo 1: Visão geral dos conceitos de nuvem</a:t>
            </a:r>
            <a:endParaRPr/>
          </a:p>
        </p:txBody>
      </p:sp>
      <p:sp>
        <p:nvSpPr>
          <p:cNvPr id="966" name="Google Shape;966;p31"/>
          <p:cNvSpPr txBox="1">
            <a:spLocks noGrp="1"/>
          </p:cNvSpPr>
          <p:nvPr>
            <p:ph type="title"/>
          </p:nvPr>
        </p:nvSpPr>
        <p:spPr>
          <a:xfrm>
            <a:off x="419100" y="3252325"/>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4000"/>
              <a:t>Seção 4: Mudança para a Nuvem AWS – AWS Cloud Adoption Framework (AWS CAF)</a:t>
            </a:r>
            <a:endParaRPr/>
          </a:p>
        </p:txBody>
      </p:sp>
      <p:sp>
        <p:nvSpPr>
          <p:cNvPr id="967" name="Google Shape;967;p31"/>
          <p:cNvSpPr txBox="1">
            <a:spLocks noGrp="1"/>
          </p:cNvSpPr>
          <p:nvPr>
            <p:ph type="ftr" idx="11"/>
          </p:nvPr>
        </p:nvSpPr>
        <p:spPr>
          <a:xfrm>
            <a:off x="419100" y="6356350"/>
            <a:ext cx="448070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71"/>
        <p:cNvGrpSpPr/>
        <p:nvPr/>
      </p:nvGrpSpPr>
      <p:grpSpPr>
        <a:xfrm>
          <a:off x="0" y="0"/>
          <a:ext cx="0" cy="0"/>
          <a:chOff x="0" y="0"/>
          <a:chExt cx="0" cy="0"/>
        </a:xfrm>
      </p:grpSpPr>
      <p:sp>
        <p:nvSpPr>
          <p:cNvPr id="972" name="Google Shape;972;p3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lt1"/>
              </a:buClr>
              <a:buSzPct val="100000"/>
              <a:buFont typeface="Arial"/>
              <a:buNone/>
            </a:pPr>
            <a:r>
              <a:rPr lang="pt-BR"/>
              <a:t>AWS Cloud Adoption Framework (AWS CAF)</a:t>
            </a:r>
            <a:endParaRPr/>
          </a:p>
        </p:txBody>
      </p:sp>
      <p:pic>
        <p:nvPicPr>
          <p:cNvPr id="973" name="Google Shape;973;p32"/>
          <p:cNvPicPr preferRelativeResize="0"/>
          <p:nvPr/>
        </p:nvPicPr>
        <p:blipFill rotWithShape="1">
          <a:blip r:embed="rId3">
            <a:alphaModFix/>
          </a:blip>
          <a:srcRect/>
          <a:stretch/>
        </p:blipFill>
        <p:spPr>
          <a:xfrm>
            <a:off x="315106" y="1524228"/>
            <a:ext cx="5780894" cy="2611923"/>
          </a:xfrm>
          <a:prstGeom prst="rect">
            <a:avLst/>
          </a:prstGeom>
          <a:noFill/>
          <a:ln>
            <a:noFill/>
          </a:ln>
        </p:spPr>
      </p:pic>
      <p:sp>
        <p:nvSpPr>
          <p:cNvPr id="974" name="Google Shape;974;p32"/>
          <p:cNvSpPr txBox="1"/>
          <p:nvPr/>
        </p:nvSpPr>
        <p:spPr>
          <a:xfrm>
            <a:off x="1874493" y="4217567"/>
            <a:ext cx="2685351" cy="40011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000">
                <a:solidFill>
                  <a:schemeClr val="dk1"/>
                </a:solidFill>
                <a:latin typeface="Arial"/>
                <a:ea typeface="Arial"/>
                <a:cs typeface="Arial"/>
                <a:sym typeface="Arial"/>
              </a:rPr>
              <a:t>Perspectivas do AWS CAF</a:t>
            </a:r>
            <a:endParaRPr/>
          </a:p>
        </p:txBody>
      </p:sp>
      <p:sp>
        <p:nvSpPr>
          <p:cNvPr id="975" name="Google Shape;975;p32"/>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Clr>
                <a:schemeClr val="dk1"/>
              </a:buClr>
              <a:buSzPts val="2400"/>
              <a:buChar char="•"/>
            </a:pPr>
            <a:r>
              <a:rPr lang="pt-BR" sz="2400"/>
              <a:t>O </a:t>
            </a:r>
            <a:r>
              <a:rPr lang="pt-BR" sz="2400" b="1">
                <a:solidFill>
                  <a:schemeClr val="accent5"/>
                </a:solidFill>
              </a:rPr>
              <a:t>AWS CAF oferece orientação e melhores práticas para ajudar as organizações</a:t>
            </a:r>
            <a:r>
              <a:rPr lang="pt-BR" sz="2400" b="1">
                <a:solidFill>
                  <a:schemeClr val="accent6"/>
                </a:solidFill>
              </a:rPr>
              <a:t> </a:t>
            </a:r>
            <a:r>
              <a:rPr lang="pt-BR" sz="2400"/>
              <a:t>a criar uma abordagem abrangente para a computação em nuvem em toda a organização e durante todo o ciclo de vida de TI para </a:t>
            </a:r>
            <a:r>
              <a:rPr lang="pt-BR" sz="2400" b="1">
                <a:solidFill>
                  <a:schemeClr val="accent5"/>
                </a:solidFill>
              </a:rPr>
              <a:t>acelerar a adoção bem-sucedida da nuvem</a:t>
            </a:r>
            <a:r>
              <a:rPr lang="pt-BR" sz="2400"/>
              <a:t>.</a:t>
            </a:r>
            <a:endParaRPr sz="2400" b="1">
              <a:solidFill>
                <a:schemeClr val="accent6"/>
              </a:solidFill>
            </a:endParaRPr>
          </a:p>
          <a:p>
            <a:pPr marL="228600" lvl="0" indent="-228600" algn="l" rtl="0">
              <a:lnSpc>
                <a:spcPct val="100000"/>
              </a:lnSpc>
              <a:spcBef>
                <a:spcPts val="1000"/>
              </a:spcBef>
              <a:spcAft>
                <a:spcPts val="0"/>
              </a:spcAft>
              <a:buClr>
                <a:schemeClr val="dk1"/>
              </a:buClr>
              <a:buSzPts val="2400"/>
              <a:buChar char="•"/>
            </a:pPr>
            <a:r>
              <a:rPr lang="pt-BR" sz="2400"/>
              <a:t>O AWS CAF está organizado em </a:t>
            </a:r>
            <a:r>
              <a:rPr lang="pt-BR" sz="2400" b="1">
                <a:solidFill>
                  <a:schemeClr val="accent5"/>
                </a:solidFill>
              </a:rPr>
              <a:t>seis </a:t>
            </a:r>
            <a:r>
              <a:rPr lang="pt-BR" sz="2400" b="1" i="1">
                <a:solidFill>
                  <a:schemeClr val="accent5"/>
                </a:solidFill>
              </a:rPr>
              <a:t>perspectivas</a:t>
            </a:r>
            <a:r>
              <a:rPr lang="pt-BR" sz="2400"/>
              <a:t>.</a:t>
            </a:r>
            <a:endParaRPr sz="2400" b="1" i="1">
              <a:solidFill>
                <a:schemeClr val="accent6"/>
              </a:solidFill>
            </a:endParaRPr>
          </a:p>
          <a:p>
            <a:pPr marL="228600" lvl="0" indent="-228600" algn="l" rtl="0">
              <a:lnSpc>
                <a:spcPct val="100000"/>
              </a:lnSpc>
              <a:spcBef>
                <a:spcPts val="1000"/>
              </a:spcBef>
              <a:spcAft>
                <a:spcPts val="0"/>
              </a:spcAft>
              <a:buClr>
                <a:schemeClr val="dk1"/>
              </a:buClr>
              <a:buSzPts val="2400"/>
              <a:buChar char="•"/>
            </a:pPr>
            <a:r>
              <a:rPr lang="pt-BR" sz="2400"/>
              <a:t>As perspectivas consistem em conjuntos de </a:t>
            </a:r>
            <a:r>
              <a:rPr lang="pt-BR" sz="2400" b="1" i="1">
                <a:solidFill>
                  <a:schemeClr val="accent5"/>
                </a:solidFill>
              </a:rPr>
              <a:t>recursos</a:t>
            </a:r>
            <a:r>
              <a:rPr lang="pt-BR" sz="2400"/>
              <a:t>.</a:t>
            </a:r>
            <a:endParaRPr/>
          </a:p>
        </p:txBody>
      </p:sp>
      <p:sp>
        <p:nvSpPr>
          <p:cNvPr id="976" name="Google Shape;976;p32"/>
          <p:cNvSpPr txBox="1">
            <a:spLocks noGrp="1"/>
          </p:cNvSpPr>
          <p:nvPr>
            <p:ph type="ftr" idx="11"/>
          </p:nvPr>
        </p:nvSpPr>
        <p:spPr>
          <a:xfrm>
            <a:off x="419100" y="6356350"/>
            <a:ext cx="453246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977" name="Google Shape;977;p3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47</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3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Seis perspectivas principais</a:t>
            </a:r>
            <a:endParaRPr/>
          </a:p>
        </p:txBody>
      </p:sp>
      <p:pic>
        <p:nvPicPr>
          <p:cNvPr id="983" name="Google Shape;983;p33"/>
          <p:cNvPicPr preferRelativeResize="0"/>
          <p:nvPr/>
        </p:nvPicPr>
        <p:blipFill rotWithShape="1">
          <a:blip r:embed="rId3">
            <a:alphaModFix/>
          </a:blip>
          <a:srcRect r="50088"/>
          <a:stretch/>
        </p:blipFill>
        <p:spPr>
          <a:xfrm>
            <a:off x="2168987" y="1794101"/>
            <a:ext cx="2868707" cy="2596896"/>
          </a:xfrm>
          <a:prstGeom prst="rect">
            <a:avLst/>
          </a:prstGeom>
          <a:noFill/>
          <a:ln>
            <a:noFill/>
          </a:ln>
        </p:spPr>
      </p:pic>
      <p:sp>
        <p:nvSpPr>
          <p:cNvPr id="984" name="Google Shape;984;p33"/>
          <p:cNvSpPr txBox="1"/>
          <p:nvPr/>
        </p:nvSpPr>
        <p:spPr>
          <a:xfrm>
            <a:off x="1262994" y="4616878"/>
            <a:ext cx="4503960" cy="9541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800">
                <a:solidFill>
                  <a:schemeClr val="dk1"/>
                </a:solidFill>
                <a:latin typeface="Arial"/>
                <a:ea typeface="Arial"/>
                <a:cs typeface="Arial"/>
                <a:sym typeface="Arial"/>
              </a:rPr>
              <a:t>Foco nos recursos </a:t>
            </a:r>
            <a:r>
              <a:rPr lang="pt-BR" sz="2800" b="1">
                <a:solidFill>
                  <a:schemeClr val="accent5"/>
                </a:solidFill>
                <a:latin typeface="Arial"/>
                <a:ea typeface="Arial"/>
                <a:cs typeface="Arial"/>
                <a:sym typeface="Arial"/>
              </a:rPr>
              <a:t>empresariais</a:t>
            </a:r>
            <a:endParaRPr sz="2800">
              <a:solidFill>
                <a:schemeClr val="dk1"/>
              </a:solidFill>
              <a:latin typeface="Arial"/>
              <a:ea typeface="Arial"/>
              <a:cs typeface="Arial"/>
              <a:sym typeface="Arial"/>
            </a:endParaRPr>
          </a:p>
        </p:txBody>
      </p:sp>
      <p:pic>
        <p:nvPicPr>
          <p:cNvPr id="985" name="Google Shape;985;p33"/>
          <p:cNvPicPr preferRelativeResize="0"/>
          <p:nvPr/>
        </p:nvPicPr>
        <p:blipFill rotWithShape="1">
          <a:blip r:embed="rId3">
            <a:alphaModFix/>
          </a:blip>
          <a:srcRect l="50268"/>
          <a:stretch/>
        </p:blipFill>
        <p:spPr>
          <a:xfrm>
            <a:off x="7071530" y="1794101"/>
            <a:ext cx="2862072" cy="2600188"/>
          </a:xfrm>
          <a:prstGeom prst="rect">
            <a:avLst/>
          </a:prstGeom>
          <a:noFill/>
          <a:ln>
            <a:noFill/>
          </a:ln>
        </p:spPr>
      </p:pic>
      <p:sp>
        <p:nvSpPr>
          <p:cNvPr id="986" name="Google Shape;986;p33"/>
          <p:cNvSpPr txBox="1"/>
          <p:nvPr/>
        </p:nvSpPr>
        <p:spPr>
          <a:xfrm>
            <a:off x="6339784" y="4611355"/>
            <a:ext cx="4342070" cy="9541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800">
                <a:solidFill>
                  <a:schemeClr val="dk1"/>
                </a:solidFill>
                <a:latin typeface="Arial"/>
                <a:ea typeface="Arial"/>
                <a:cs typeface="Arial"/>
                <a:sym typeface="Arial"/>
              </a:rPr>
              <a:t>Foco nos recursos </a:t>
            </a:r>
            <a:r>
              <a:rPr lang="pt-BR" sz="2800" b="1">
                <a:solidFill>
                  <a:schemeClr val="accent5"/>
                </a:solidFill>
                <a:latin typeface="Arial"/>
                <a:ea typeface="Arial"/>
                <a:cs typeface="Arial"/>
                <a:sym typeface="Arial"/>
              </a:rPr>
              <a:t>técnicos</a:t>
            </a:r>
            <a:endParaRPr sz="2800">
              <a:solidFill>
                <a:schemeClr val="dk1"/>
              </a:solidFill>
              <a:latin typeface="Arial"/>
              <a:ea typeface="Arial"/>
              <a:cs typeface="Arial"/>
              <a:sym typeface="Arial"/>
            </a:endParaRPr>
          </a:p>
        </p:txBody>
      </p:sp>
      <p:sp>
        <p:nvSpPr>
          <p:cNvPr id="987" name="Google Shape;987;p33"/>
          <p:cNvSpPr txBox="1">
            <a:spLocks noGrp="1"/>
          </p:cNvSpPr>
          <p:nvPr>
            <p:ph type="ftr" idx="11"/>
          </p:nvPr>
        </p:nvSpPr>
        <p:spPr>
          <a:xfrm>
            <a:off x="419100" y="6356350"/>
            <a:ext cx="4549715"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988" name="Google Shape;988;p3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92"/>
        <p:cNvGrpSpPr/>
        <p:nvPr/>
      </p:nvGrpSpPr>
      <p:grpSpPr>
        <a:xfrm>
          <a:off x="0" y="0"/>
          <a:ext cx="0" cy="0"/>
          <a:chOff x="0" y="0"/>
          <a:chExt cx="0" cy="0"/>
        </a:xfrm>
      </p:grpSpPr>
      <p:sp>
        <p:nvSpPr>
          <p:cNvPr id="993" name="Google Shape;993;p3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Perspectiva empresarial</a:t>
            </a:r>
            <a:endParaRPr/>
          </a:p>
        </p:txBody>
      </p:sp>
      <p:grpSp>
        <p:nvGrpSpPr>
          <p:cNvPr id="994" name="Google Shape;994;p34" descr="caf business perspective and capabilities."/>
          <p:cNvGrpSpPr/>
          <p:nvPr/>
        </p:nvGrpSpPr>
        <p:grpSpPr>
          <a:xfrm>
            <a:off x="419101" y="1528176"/>
            <a:ext cx="3470074" cy="4064550"/>
            <a:chOff x="419101" y="1528176"/>
            <a:chExt cx="3470074" cy="4064550"/>
          </a:xfrm>
        </p:grpSpPr>
        <p:pic>
          <p:nvPicPr>
            <p:cNvPr id="995" name="Google Shape;995;p34" descr="caf business perspective and capabilities."/>
            <p:cNvPicPr preferRelativeResize="0"/>
            <p:nvPr/>
          </p:nvPicPr>
          <p:blipFill rotWithShape="1">
            <a:blip r:embed="rId3">
              <a:alphaModFix/>
            </a:blip>
            <a:srcRect/>
            <a:stretch/>
          </p:blipFill>
          <p:spPr>
            <a:xfrm>
              <a:off x="419101" y="1528176"/>
              <a:ext cx="3470074" cy="4064550"/>
            </a:xfrm>
            <a:prstGeom prst="rect">
              <a:avLst/>
            </a:prstGeom>
            <a:noFill/>
            <a:ln>
              <a:noFill/>
            </a:ln>
          </p:spPr>
        </p:pic>
        <p:sp>
          <p:nvSpPr>
            <p:cNvPr id="996" name="Google Shape;996;p34"/>
            <p:cNvSpPr txBox="1"/>
            <p:nvPr/>
          </p:nvSpPr>
          <p:spPr>
            <a:xfrm>
              <a:off x="612736" y="2776169"/>
              <a:ext cx="1292341"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Finanças de TI</a:t>
              </a:r>
              <a:endParaRPr/>
            </a:p>
          </p:txBody>
        </p:sp>
        <p:sp>
          <p:nvSpPr>
            <p:cNvPr id="997" name="Google Shape;997;p34"/>
            <p:cNvSpPr txBox="1"/>
            <p:nvPr/>
          </p:nvSpPr>
          <p:spPr>
            <a:xfrm>
              <a:off x="612736" y="3511736"/>
              <a:ext cx="1401346"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Estratégia de TI</a:t>
              </a:r>
              <a:endParaRPr/>
            </a:p>
          </p:txBody>
        </p:sp>
        <p:sp>
          <p:nvSpPr>
            <p:cNvPr id="998" name="Google Shape;998;p34"/>
            <p:cNvSpPr txBox="1"/>
            <p:nvPr/>
          </p:nvSpPr>
          <p:spPr>
            <a:xfrm>
              <a:off x="612736" y="4247303"/>
              <a:ext cx="2092239"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Realização de benefícios</a:t>
              </a:r>
              <a:endParaRPr/>
            </a:p>
          </p:txBody>
        </p:sp>
        <p:sp>
          <p:nvSpPr>
            <p:cNvPr id="999" name="Google Shape;999;p34"/>
            <p:cNvSpPr txBox="1"/>
            <p:nvPr/>
          </p:nvSpPr>
          <p:spPr>
            <a:xfrm>
              <a:off x="621291" y="4863372"/>
              <a:ext cx="2363449"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Gerenciamento de riscos </a:t>
              </a:r>
              <a:br>
                <a:rPr lang="pt-BR" sz="1400">
                  <a:solidFill>
                    <a:schemeClr val="dk1"/>
                  </a:solidFill>
                  <a:latin typeface="Arial"/>
                  <a:ea typeface="Arial"/>
                  <a:cs typeface="Arial"/>
                  <a:sym typeface="Arial"/>
                </a:rPr>
              </a:br>
              <a:r>
                <a:rPr lang="pt-BR" sz="1400">
                  <a:solidFill>
                    <a:schemeClr val="dk1"/>
                  </a:solidFill>
                  <a:latin typeface="Arial"/>
                  <a:ea typeface="Arial"/>
                  <a:cs typeface="Arial"/>
                  <a:sym typeface="Arial"/>
                </a:rPr>
                <a:t>empresariais</a:t>
              </a:r>
              <a:endParaRPr sz="1400">
                <a:solidFill>
                  <a:schemeClr val="dk1"/>
                </a:solidFill>
                <a:latin typeface="Arial"/>
                <a:ea typeface="Arial"/>
                <a:cs typeface="Arial"/>
                <a:sym typeface="Arial"/>
              </a:endParaRPr>
            </a:p>
          </p:txBody>
        </p:sp>
      </p:grpSp>
      <p:sp>
        <p:nvSpPr>
          <p:cNvPr id="1000" name="Google Shape;1000;p34"/>
          <p:cNvSpPr txBox="1"/>
          <p:nvPr/>
        </p:nvSpPr>
        <p:spPr>
          <a:xfrm>
            <a:off x="621291" y="5584883"/>
            <a:ext cx="306365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1">
                <a:solidFill>
                  <a:schemeClr val="dk1"/>
                </a:solidFill>
                <a:latin typeface="Arial"/>
                <a:ea typeface="Arial"/>
                <a:cs typeface="Arial"/>
                <a:sym typeface="Arial"/>
              </a:rPr>
              <a:t>Recursos da perspectiva empresarial</a:t>
            </a:r>
            <a:endParaRPr/>
          </a:p>
        </p:txBody>
      </p:sp>
      <p:sp>
        <p:nvSpPr>
          <p:cNvPr id="1001" name="Google Shape;1001;p34"/>
          <p:cNvSpPr/>
          <p:nvPr/>
        </p:nvSpPr>
        <p:spPr>
          <a:xfrm>
            <a:off x="4534479" y="1528176"/>
            <a:ext cx="6968837" cy="1369403"/>
          </a:xfrm>
          <a:prstGeom prst="wedgeRoundRectCallout">
            <a:avLst>
              <a:gd name="adj1" fmla="val -8138"/>
              <a:gd name="adj2" fmla="val 76401"/>
              <a:gd name="adj3" fmla="val 16667"/>
            </a:avLst>
          </a:prstGeom>
          <a:noFill/>
          <a:ln w="12700" cap="flat" cmpd="sng">
            <a:solidFill>
              <a:srgbClr val="19222D"/>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2000">
                <a:solidFill>
                  <a:schemeClr val="dk1"/>
                </a:solidFill>
                <a:latin typeface="Arial"/>
                <a:ea typeface="Arial"/>
                <a:cs typeface="Arial"/>
                <a:sym typeface="Arial"/>
              </a:rPr>
              <a:t>É necessário garantir que a </a:t>
            </a:r>
            <a:r>
              <a:rPr lang="pt-BR" sz="2000" b="1">
                <a:solidFill>
                  <a:schemeClr val="accent5"/>
                </a:solidFill>
                <a:latin typeface="Arial"/>
                <a:ea typeface="Arial"/>
                <a:cs typeface="Arial"/>
                <a:sym typeface="Arial"/>
              </a:rPr>
              <a:t>TI esteja alinhada com as necessidades empresariais</a:t>
            </a:r>
            <a:r>
              <a:rPr lang="pt-BR" sz="2000">
                <a:solidFill>
                  <a:schemeClr val="dk1"/>
                </a:solidFill>
                <a:latin typeface="Arial"/>
                <a:ea typeface="Arial"/>
                <a:cs typeface="Arial"/>
                <a:sym typeface="Arial"/>
              </a:rPr>
              <a:t> e que os investimentos em TI possam ser relacionados a resultados comerciais demonstráveis.</a:t>
            </a:r>
            <a:endParaRPr/>
          </a:p>
        </p:txBody>
      </p:sp>
      <p:pic>
        <p:nvPicPr>
          <p:cNvPr id="1002" name="Google Shape;1002;p34"/>
          <p:cNvPicPr preferRelativeResize="0"/>
          <p:nvPr/>
        </p:nvPicPr>
        <p:blipFill rotWithShape="1">
          <a:blip r:embed="rId4">
            <a:alphaModFix/>
          </a:blip>
          <a:srcRect/>
          <a:stretch/>
        </p:blipFill>
        <p:spPr>
          <a:xfrm flipH="1">
            <a:off x="7077865" y="3387961"/>
            <a:ext cx="1882064" cy="1828800"/>
          </a:xfrm>
          <a:prstGeom prst="rect">
            <a:avLst/>
          </a:prstGeom>
          <a:noFill/>
          <a:ln>
            <a:noFill/>
          </a:ln>
        </p:spPr>
      </p:pic>
      <p:sp>
        <p:nvSpPr>
          <p:cNvPr id="1003" name="Google Shape;1003;p34"/>
          <p:cNvSpPr txBox="1"/>
          <p:nvPr/>
        </p:nvSpPr>
        <p:spPr>
          <a:xfrm>
            <a:off x="6382677" y="5216761"/>
            <a:ext cx="3473154"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Gerentes de negócios, gerentes financeiros, proprietários de orçamento e partes interessadas da estratégia</a:t>
            </a:r>
            <a:endParaRPr/>
          </a:p>
        </p:txBody>
      </p:sp>
      <p:sp>
        <p:nvSpPr>
          <p:cNvPr id="1004" name="Google Shape;1004;p34"/>
          <p:cNvSpPr txBox="1">
            <a:spLocks noGrp="1"/>
          </p:cNvSpPr>
          <p:nvPr>
            <p:ph type="ftr" idx="11"/>
          </p:nvPr>
        </p:nvSpPr>
        <p:spPr>
          <a:xfrm>
            <a:off x="419100" y="6356350"/>
            <a:ext cx="44979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1005" name="Google Shape;1005;p3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49</a:t>
            </a:fld>
            <a:endParaRPr/>
          </a:p>
        </p:txBody>
      </p:sp>
      <p:sp>
        <p:nvSpPr>
          <p:cNvPr id="1006" name="Google Shape;1006;p34"/>
          <p:cNvSpPr txBox="1"/>
          <p:nvPr/>
        </p:nvSpPr>
        <p:spPr>
          <a:xfrm>
            <a:off x="1276581" y="1952118"/>
            <a:ext cx="1753078" cy="400110"/>
          </a:xfrm>
          <a:prstGeom prst="rect">
            <a:avLst/>
          </a:prstGeom>
          <a:solidFill>
            <a:srgbClr val="FF9D0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000">
                <a:solidFill>
                  <a:schemeClr val="lt1"/>
                </a:solidFill>
                <a:latin typeface="Arial"/>
                <a:ea typeface="Arial"/>
                <a:cs typeface="Arial"/>
                <a:sym typeface="Arial"/>
              </a:rPr>
              <a:t>NEGÓCIOS</a:t>
            </a:r>
            <a:endParaRPr sz="2000">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O que é computação em nuvem? </a:t>
            </a:r>
            <a:endParaRPr/>
          </a:p>
        </p:txBody>
      </p:sp>
      <p:pic>
        <p:nvPicPr>
          <p:cNvPr id="438" name="Google Shape;438;p5" descr="Shows an illustration of a cloud over some colorful office buildings."/>
          <p:cNvPicPr preferRelativeResize="0"/>
          <p:nvPr/>
        </p:nvPicPr>
        <p:blipFill rotWithShape="1">
          <a:blip r:embed="rId3">
            <a:alphaModFix/>
          </a:blip>
          <a:srcRect/>
          <a:stretch/>
        </p:blipFill>
        <p:spPr>
          <a:xfrm>
            <a:off x="3512590" y="2026461"/>
            <a:ext cx="5166820" cy="3443705"/>
          </a:xfrm>
          <a:prstGeom prst="rect">
            <a:avLst/>
          </a:prstGeom>
          <a:noFill/>
          <a:ln w="127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effectLst>
        </p:spPr>
      </p:pic>
      <p:sp>
        <p:nvSpPr>
          <p:cNvPr id="439" name="Google Shape;439;p5"/>
          <p:cNvSpPr txBox="1">
            <a:spLocks noGrp="1"/>
          </p:cNvSpPr>
          <p:nvPr>
            <p:ph type="ftr" idx="11"/>
          </p:nvPr>
        </p:nvSpPr>
        <p:spPr>
          <a:xfrm>
            <a:off x="419100" y="6356350"/>
            <a:ext cx="486889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40" name="Google Shape;440;p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3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Perspectiva das pessoas</a:t>
            </a:r>
            <a:endParaRPr/>
          </a:p>
        </p:txBody>
      </p:sp>
      <p:grpSp>
        <p:nvGrpSpPr>
          <p:cNvPr id="1012" name="Google Shape;1012;p35" descr="caf people perspective and capabilities."/>
          <p:cNvGrpSpPr/>
          <p:nvPr/>
        </p:nvGrpSpPr>
        <p:grpSpPr>
          <a:xfrm>
            <a:off x="377735" y="1414291"/>
            <a:ext cx="3236784" cy="4473403"/>
            <a:chOff x="377735" y="1414291"/>
            <a:chExt cx="3236784" cy="4473403"/>
          </a:xfrm>
        </p:grpSpPr>
        <p:pic>
          <p:nvPicPr>
            <p:cNvPr id="1013" name="Google Shape;1013;p35" descr="caf people perspective and capabilities."/>
            <p:cNvPicPr preferRelativeResize="0"/>
            <p:nvPr/>
          </p:nvPicPr>
          <p:blipFill rotWithShape="1">
            <a:blip r:embed="rId3">
              <a:alphaModFix/>
            </a:blip>
            <a:srcRect/>
            <a:stretch/>
          </p:blipFill>
          <p:spPr>
            <a:xfrm>
              <a:off x="377735" y="1414291"/>
              <a:ext cx="3236784" cy="4473403"/>
            </a:xfrm>
            <a:prstGeom prst="rect">
              <a:avLst/>
            </a:prstGeom>
            <a:noFill/>
            <a:ln>
              <a:noFill/>
            </a:ln>
          </p:spPr>
        </p:pic>
        <p:sp>
          <p:nvSpPr>
            <p:cNvPr id="1014" name="Google Shape;1014;p35"/>
            <p:cNvSpPr txBox="1"/>
            <p:nvPr/>
          </p:nvSpPr>
          <p:spPr>
            <a:xfrm>
              <a:off x="581386" y="2576703"/>
              <a:ext cx="2332690"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Gerenciamento de recursos</a:t>
              </a:r>
              <a:endParaRPr/>
            </a:p>
          </p:txBody>
        </p:sp>
        <p:sp>
          <p:nvSpPr>
            <p:cNvPr id="1015" name="Google Shape;1015;p35"/>
            <p:cNvSpPr txBox="1"/>
            <p:nvPr/>
          </p:nvSpPr>
          <p:spPr>
            <a:xfrm>
              <a:off x="581386" y="3265930"/>
              <a:ext cx="2470548"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Gerenciamento de incentivos</a:t>
              </a:r>
              <a:endParaRPr/>
            </a:p>
          </p:txBody>
        </p:sp>
        <p:sp>
          <p:nvSpPr>
            <p:cNvPr id="1016" name="Google Shape;1016;p35"/>
            <p:cNvSpPr txBox="1"/>
            <p:nvPr/>
          </p:nvSpPr>
          <p:spPr>
            <a:xfrm>
              <a:off x="581386" y="3943282"/>
              <a:ext cx="2340705"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Gerenciamento de carreiras</a:t>
              </a:r>
              <a:endParaRPr/>
            </a:p>
          </p:txBody>
        </p:sp>
        <p:sp>
          <p:nvSpPr>
            <p:cNvPr id="1017" name="Google Shape;1017;p35"/>
            <p:cNvSpPr txBox="1"/>
            <p:nvPr/>
          </p:nvSpPr>
          <p:spPr>
            <a:xfrm>
              <a:off x="564134" y="4632509"/>
              <a:ext cx="2532750"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Gerenciamento de treinamento</a:t>
              </a:r>
              <a:endParaRPr/>
            </a:p>
          </p:txBody>
        </p:sp>
        <p:sp>
          <p:nvSpPr>
            <p:cNvPr id="1018" name="Google Shape;1018;p35"/>
            <p:cNvSpPr txBox="1"/>
            <p:nvPr/>
          </p:nvSpPr>
          <p:spPr>
            <a:xfrm>
              <a:off x="581386" y="5191112"/>
              <a:ext cx="2406428"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Gerenciamento de mudança</a:t>
              </a:r>
              <a:br>
                <a:rPr lang="pt-BR" sz="1400">
                  <a:solidFill>
                    <a:schemeClr val="dk1"/>
                  </a:solidFill>
                  <a:latin typeface="Arial"/>
                  <a:ea typeface="Arial"/>
                  <a:cs typeface="Arial"/>
                  <a:sym typeface="Arial"/>
                </a:rPr>
              </a:br>
              <a:r>
                <a:rPr lang="pt-BR" sz="1400">
                  <a:solidFill>
                    <a:schemeClr val="dk1"/>
                  </a:solidFill>
                  <a:latin typeface="Arial"/>
                  <a:ea typeface="Arial"/>
                  <a:cs typeface="Arial"/>
                  <a:sym typeface="Arial"/>
                </a:rPr>
                <a:t> organizacional</a:t>
              </a:r>
              <a:endParaRPr/>
            </a:p>
          </p:txBody>
        </p:sp>
      </p:grpSp>
      <p:sp>
        <p:nvSpPr>
          <p:cNvPr id="1019" name="Google Shape;1019;p35"/>
          <p:cNvSpPr txBox="1"/>
          <p:nvPr/>
        </p:nvSpPr>
        <p:spPr>
          <a:xfrm>
            <a:off x="531001" y="5888546"/>
            <a:ext cx="2917786"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1">
                <a:solidFill>
                  <a:schemeClr val="dk1"/>
                </a:solidFill>
                <a:latin typeface="Arial"/>
                <a:ea typeface="Arial"/>
                <a:cs typeface="Arial"/>
                <a:sym typeface="Arial"/>
              </a:rPr>
              <a:t>Recursos da perspectiva das pessoas</a:t>
            </a:r>
            <a:endParaRPr/>
          </a:p>
        </p:txBody>
      </p:sp>
      <p:sp>
        <p:nvSpPr>
          <p:cNvPr id="1020" name="Google Shape;1020;p35"/>
          <p:cNvSpPr/>
          <p:nvPr/>
        </p:nvSpPr>
        <p:spPr>
          <a:xfrm>
            <a:off x="4551301" y="1528176"/>
            <a:ext cx="5134098" cy="1387081"/>
          </a:xfrm>
          <a:prstGeom prst="wedgeRoundRectCallout">
            <a:avLst>
              <a:gd name="adj1" fmla="val -14111"/>
              <a:gd name="adj2" fmla="val 82266"/>
              <a:gd name="adj3" fmla="val 16667"/>
            </a:avLst>
          </a:prstGeom>
          <a:noFill/>
          <a:ln w="12700" cap="flat" cmpd="sng">
            <a:solidFill>
              <a:srgbClr val="19222D"/>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2000">
                <a:solidFill>
                  <a:schemeClr val="dk1"/>
                </a:solidFill>
                <a:latin typeface="Arial"/>
                <a:ea typeface="Arial"/>
                <a:cs typeface="Arial"/>
                <a:sym typeface="Arial"/>
              </a:rPr>
              <a:t>É necessário priorizar o </a:t>
            </a:r>
            <a:r>
              <a:rPr lang="pt-BR" sz="2000" b="1">
                <a:solidFill>
                  <a:schemeClr val="accent5"/>
                </a:solidFill>
                <a:latin typeface="Arial"/>
                <a:ea typeface="Arial"/>
                <a:cs typeface="Arial"/>
                <a:sym typeface="Arial"/>
              </a:rPr>
              <a:t>treinamento, a equipe e as mudanças organizacionais</a:t>
            </a:r>
            <a:r>
              <a:rPr lang="pt-BR" sz="2000" b="1">
                <a:solidFill>
                  <a:schemeClr val="accent6"/>
                </a:solidFill>
                <a:latin typeface="Arial"/>
                <a:ea typeface="Arial"/>
                <a:cs typeface="Arial"/>
                <a:sym typeface="Arial"/>
              </a:rPr>
              <a:t> </a:t>
            </a:r>
            <a:r>
              <a:rPr lang="pt-BR" sz="2000">
                <a:solidFill>
                  <a:schemeClr val="dk1"/>
                </a:solidFill>
                <a:latin typeface="Arial"/>
                <a:ea typeface="Arial"/>
                <a:cs typeface="Arial"/>
                <a:sym typeface="Arial"/>
              </a:rPr>
              <a:t>para criar uma organização ágil.</a:t>
            </a:r>
            <a:br>
              <a:rPr lang="pt-BR" sz="2000">
                <a:solidFill>
                  <a:schemeClr val="dk1"/>
                </a:solidFill>
                <a:latin typeface="Arial"/>
                <a:ea typeface="Arial"/>
                <a:cs typeface="Arial"/>
                <a:sym typeface="Arial"/>
              </a:rPr>
            </a:br>
            <a:endParaRPr sz="2000">
              <a:solidFill>
                <a:schemeClr val="dk1"/>
              </a:solidFill>
              <a:latin typeface="Arial"/>
              <a:ea typeface="Arial"/>
              <a:cs typeface="Arial"/>
              <a:sym typeface="Arial"/>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p:txBody>
      </p:sp>
      <p:pic>
        <p:nvPicPr>
          <p:cNvPr id="1021" name="Google Shape;1021;p35"/>
          <p:cNvPicPr preferRelativeResize="0"/>
          <p:nvPr/>
        </p:nvPicPr>
        <p:blipFill rotWithShape="1">
          <a:blip r:embed="rId4">
            <a:alphaModFix/>
          </a:blip>
          <a:srcRect/>
          <a:stretch/>
        </p:blipFill>
        <p:spPr>
          <a:xfrm flipH="1">
            <a:off x="6177318" y="3430641"/>
            <a:ext cx="1882064" cy="1828800"/>
          </a:xfrm>
          <a:prstGeom prst="rect">
            <a:avLst/>
          </a:prstGeom>
          <a:noFill/>
          <a:ln>
            <a:noFill/>
          </a:ln>
        </p:spPr>
      </p:pic>
      <p:sp>
        <p:nvSpPr>
          <p:cNvPr id="1022" name="Google Shape;1022;p35"/>
          <p:cNvSpPr txBox="1"/>
          <p:nvPr/>
        </p:nvSpPr>
        <p:spPr>
          <a:xfrm>
            <a:off x="5394972" y="5263930"/>
            <a:ext cx="3446755"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Recursos humanos, equipe e gerentes de pessoas</a:t>
            </a:r>
            <a:endParaRPr/>
          </a:p>
        </p:txBody>
      </p:sp>
      <p:sp>
        <p:nvSpPr>
          <p:cNvPr id="1023" name="Google Shape;1023;p35"/>
          <p:cNvSpPr txBox="1">
            <a:spLocks noGrp="1"/>
          </p:cNvSpPr>
          <p:nvPr>
            <p:ph type="ftr" idx="11"/>
          </p:nvPr>
        </p:nvSpPr>
        <p:spPr>
          <a:xfrm>
            <a:off x="419100" y="6356350"/>
            <a:ext cx="4912025"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1024" name="Google Shape;1024;p3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50</a:t>
            </a:fld>
            <a:endParaRPr/>
          </a:p>
        </p:txBody>
      </p:sp>
      <p:sp>
        <p:nvSpPr>
          <p:cNvPr id="1025" name="Google Shape;1025;p35"/>
          <p:cNvSpPr txBox="1"/>
          <p:nvPr/>
        </p:nvSpPr>
        <p:spPr>
          <a:xfrm>
            <a:off x="1169013" y="1785813"/>
            <a:ext cx="1753078" cy="400110"/>
          </a:xfrm>
          <a:prstGeom prst="rect">
            <a:avLst/>
          </a:prstGeom>
          <a:solidFill>
            <a:srgbClr val="FF9D0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000">
                <a:solidFill>
                  <a:schemeClr val="lt1"/>
                </a:solidFill>
                <a:latin typeface="Arial"/>
                <a:ea typeface="Arial"/>
                <a:cs typeface="Arial"/>
                <a:sym typeface="Arial"/>
              </a:rPr>
              <a:t>PESSOAS </a:t>
            </a:r>
            <a:endParaRPr sz="2000">
              <a:solidFill>
                <a:schemeClr val="lt1"/>
              </a:solidFill>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3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Perspectiva da governança</a:t>
            </a:r>
            <a:endParaRPr/>
          </a:p>
        </p:txBody>
      </p:sp>
      <p:grpSp>
        <p:nvGrpSpPr>
          <p:cNvPr id="1031" name="Google Shape;1031;p36" descr="caf governance perspective and capabilities."/>
          <p:cNvGrpSpPr/>
          <p:nvPr/>
        </p:nvGrpSpPr>
        <p:grpSpPr>
          <a:xfrm>
            <a:off x="419100" y="1356307"/>
            <a:ext cx="3224072" cy="3797584"/>
            <a:chOff x="419100" y="1356307"/>
            <a:chExt cx="3224072" cy="3797584"/>
          </a:xfrm>
        </p:grpSpPr>
        <p:pic>
          <p:nvPicPr>
            <p:cNvPr id="1032" name="Google Shape;1032;p36" descr="caf governance perspective and capabilities."/>
            <p:cNvPicPr preferRelativeResize="0"/>
            <p:nvPr/>
          </p:nvPicPr>
          <p:blipFill rotWithShape="1">
            <a:blip r:embed="rId3">
              <a:alphaModFix/>
            </a:blip>
            <a:srcRect/>
            <a:stretch/>
          </p:blipFill>
          <p:spPr>
            <a:xfrm>
              <a:off x="419100" y="1356307"/>
              <a:ext cx="3224072" cy="3797584"/>
            </a:xfrm>
            <a:prstGeom prst="rect">
              <a:avLst/>
            </a:prstGeom>
            <a:noFill/>
            <a:ln>
              <a:noFill/>
            </a:ln>
          </p:spPr>
        </p:pic>
        <p:sp>
          <p:nvSpPr>
            <p:cNvPr id="1033" name="Google Shape;1033;p36"/>
            <p:cNvSpPr txBox="1"/>
            <p:nvPr/>
          </p:nvSpPr>
          <p:spPr>
            <a:xfrm>
              <a:off x="603849" y="2516714"/>
              <a:ext cx="2366353"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Gerenciamento de portfólio</a:t>
              </a:r>
              <a:endParaRPr/>
            </a:p>
          </p:txBody>
        </p:sp>
        <p:sp>
          <p:nvSpPr>
            <p:cNvPr id="1034" name="Google Shape;1034;p36"/>
            <p:cNvSpPr txBox="1"/>
            <p:nvPr/>
          </p:nvSpPr>
          <p:spPr>
            <a:xfrm>
              <a:off x="603849" y="3072429"/>
              <a:ext cx="2105063"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Gerenciamento </a:t>
              </a:r>
              <a:br>
                <a:rPr lang="pt-BR" sz="1400">
                  <a:solidFill>
                    <a:schemeClr val="dk1"/>
                  </a:solidFill>
                  <a:latin typeface="Arial"/>
                  <a:ea typeface="Arial"/>
                  <a:cs typeface="Arial"/>
                  <a:sym typeface="Arial"/>
                </a:rPr>
              </a:br>
              <a:r>
                <a:rPr lang="pt-BR" sz="1400">
                  <a:solidFill>
                    <a:schemeClr val="dk1"/>
                  </a:solidFill>
                  <a:latin typeface="Arial"/>
                  <a:ea typeface="Arial"/>
                  <a:cs typeface="Arial"/>
                  <a:sym typeface="Arial"/>
                </a:rPr>
                <a:t>de programas e projetos</a:t>
              </a:r>
              <a:endParaRPr/>
            </a:p>
          </p:txBody>
        </p:sp>
        <p:sp>
          <p:nvSpPr>
            <p:cNvPr id="1035" name="Google Shape;1035;p36"/>
            <p:cNvSpPr txBox="1"/>
            <p:nvPr/>
          </p:nvSpPr>
          <p:spPr>
            <a:xfrm>
              <a:off x="603849" y="3757845"/>
              <a:ext cx="2156360"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Medição de desempenho</a:t>
              </a:r>
              <a:br>
                <a:rPr lang="pt-BR" sz="1400">
                  <a:solidFill>
                    <a:schemeClr val="dk1"/>
                  </a:solidFill>
                  <a:latin typeface="Arial"/>
                  <a:ea typeface="Arial"/>
                  <a:cs typeface="Arial"/>
                  <a:sym typeface="Arial"/>
                </a:rPr>
              </a:br>
              <a:r>
                <a:rPr lang="pt-BR" sz="1400">
                  <a:solidFill>
                    <a:schemeClr val="dk1"/>
                  </a:solidFill>
                  <a:latin typeface="Arial"/>
                  <a:ea typeface="Arial"/>
                  <a:cs typeface="Arial"/>
                  <a:sym typeface="Arial"/>
                </a:rPr>
                <a:t>empresarial</a:t>
              </a:r>
              <a:endParaRPr/>
            </a:p>
          </p:txBody>
        </p:sp>
        <p:sp>
          <p:nvSpPr>
            <p:cNvPr id="1036" name="Google Shape;1036;p36"/>
            <p:cNvSpPr txBox="1"/>
            <p:nvPr/>
          </p:nvSpPr>
          <p:spPr>
            <a:xfrm>
              <a:off x="603849" y="4561029"/>
              <a:ext cx="2291012"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Gerenciamento de licenças</a:t>
              </a:r>
              <a:endParaRPr/>
            </a:p>
          </p:txBody>
        </p:sp>
      </p:grpSp>
      <p:sp>
        <p:nvSpPr>
          <p:cNvPr id="1037" name="Google Shape;1037;p36"/>
          <p:cNvSpPr txBox="1"/>
          <p:nvPr/>
        </p:nvSpPr>
        <p:spPr>
          <a:xfrm>
            <a:off x="346219" y="5129966"/>
            <a:ext cx="3369833"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1">
                <a:solidFill>
                  <a:schemeClr val="dk1"/>
                </a:solidFill>
                <a:latin typeface="Arial"/>
                <a:ea typeface="Arial"/>
                <a:cs typeface="Arial"/>
                <a:sym typeface="Arial"/>
              </a:rPr>
              <a:t>Recursos da perspectiva da governança</a:t>
            </a:r>
            <a:endParaRPr/>
          </a:p>
        </p:txBody>
      </p:sp>
      <p:sp>
        <p:nvSpPr>
          <p:cNvPr id="1038" name="Google Shape;1038;p36"/>
          <p:cNvSpPr/>
          <p:nvPr/>
        </p:nvSpPr>
        <p:spPr>
          <a:xfrm>
            <a:off x="4350630" y="1528177"/>
            <a:ext cx="6968837" cy="1464406"/>
          </a:xfrm>
          <a:prstGeom prst="wedgeRoundRectCallout">
            <a:avLst>
              <a:gd name="adj1" fmla="val -12228"/>
              <a:gd name="adj2" fmla="val 79830"/>
              <a:gd name="adj3" fmla="val 16667"/>
            </a:avLst>
          </a:prstGeom>
          <a:noFill/>
          <a:ln w="12700" cap="flat" cmpd="sng">
            <a:solidFill>
              <a:srgbClr val="19222D"/>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1700">
                <a:solidFill>
                  <a:schemeClr val="dk1"/>
                </a:solidFill>
                <a:latin typeface="Arial"/>
                <a:ea typeface="Arial"/>
                <a:cs typeface="Arial"/>
                <a:sym typeface="Arial"/>
              </a:rPr>
              <a:t>É necessário garantir que </a:t>
            </a:r>
            <a:r>
              <a:rPr lang="pt-BR" sz="1700" b="1">
                <a:solidFill>
                  <a:schemeClr val="accent5"/>
                </a:solidFill>
                <a:latin typeface="Arial"/>
                <a:ea typeface="Arial"/>
                <a:cs typeface="Arial"/>
                <a:sym typeface="Arial"/>
              </a:rPr>
              <a:t>as habilidades e os processos alinhem a estratégia e as metas de TI com a estratégia e as metas empresariais</a:t>
            </a:r>
            <a:r>
              <a:rPr lang="pt-BR" sz="1700" b="1">
                <a:solidFill>
                  <a:schemeClr val="accent6"/>
                </a:solidFill>
                <a:latin typeface="Arial"/>
                <a:ea typeface="Arial"/>
                <a:cs typeface="Arial"/>
                <a:sym typeface="Arial"/>
              </a:rPr>
              <a:t> </a:t>
            </a:r>
            <a:r>
              <a:rPr lang="pt-BR" sz="1700">
                <a:solidFill>
                  <a:schemeClr val="dk1"/>
                </a:solidFill>
                <a:latin typeface="Arial"/>
                <a:ea typeface="Arial"/>
                <a:cs typeface="Arial"/>
                <a:sym typeface="Arial"/>
              </a:rPr>
              <a:t>para que a organização possa maximizar o valor empresarial de seu investimento em TI e minimizar os riscos empresariais.</a:t>
            </a:r>
            <a:endParaRPr/>
          </a:p>
        </p:txBody>
      </p:sp>
      <p:pic>
        <p:nvPicPr>
          <p:cNvPr id="1039" name="Google Shape;1039;p36"/>
          <p:cNvPicPr preferRelativeResize="0"/>
          <p:nvPr/>
        </p:nvPicPr>
        <p:blipFill rotWithShape="1">
          <a:blip r:embed="rId4">
            <a:alphaModFix/>
          </a:blip>
          <a:srcRect/>
          <a:stretch/>
        </p:blipFill>
        <p:spPr>
          <a:xfrm flipH="1">
            <a:off x="6894016" y="3429000"/>
            <a:ext cx="1882064" cy="1828800"/>
          </a:xfrm>
          <a:prstGeom prst="rect">
            <a:avLst/>
          </a:prstGeom>
          <a:noFill/>
          <a:ln>
            <a:noFill/>
          </a:ln>
        </p:spPr>
      </p:pic>
      <p:sp>
        <p:nvSpPr>
          <p:cNvPr id="1040" name="Google Shape;1040;p36"/>
          <p:cNvSpPr txBox="1"/>
          <p:nvPr/>
        </p:nvSpPr>
        <p:spPr>
          <a:xfrm>
            <a:off x="5607762" y="5257800"/>
            <a:ext cx="4454571"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CIO, gerentes de programas, arquitetos empresariais, analistas de negócios e gerentes de portfólio</a:t>
            </a:r>
            <a:endParaRPr/>
          </a:p>
        </p:txBody>
      </p:sp>
      <p:sp>
        <p:nvSpPr>
          <p:cNvPr id="1041" name="Google Shape;1041;p36"/>
          <p:cNvSpPr txBox="1">
            <a:spLocks noGrp="1"/>
          </p:cNvSpPr>
          <p:nvPr>
            <p:ph type="ftr" idx="11"/>
          </p:nvPr>
        </p:nvSpPr>
        <p:spPr>
          <a:xfrm>
            <a:off x="419100" y="6356350"/>
            <a:ext cx="443757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1042" name="Google Shape;1042;p3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51</a:t>
            </a:fld>
            <a:endParaRPr/>
          </a:p>
        </p:txBody>
      </p:sp>
      <p:sp>
        <p:nvSpPr>
          <p:cNvPr id="1043" name="Google Shape;1043;p36"/>
          <p:cNvSpPr txBox="1"/>
          <p:nvPr/>
        </p:nvSpPr>
        <p:spPr>
          <a:xfrm>
            <a:off x="1217124" y="1713557"/>
            <a:ext cx="1905638" cy="400110"/>
          </a:xfrm>
          <a:prstGeom prst="rect">
            <a:avLst/>
          </a:prstGeom>
          <a:solidFill>
            <a:srgbClr val="FF9D0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000" b="1">
                <a:solidFill>
                  <a:schemeClr val="lt1"/>
                </a:solidFill>
                <a:latin typeface="Arial"/>
                <a:ea typeface="Arial"/>
                <a:cs typeface="Arial"/>
                <a:sym typeface="Arial"/>
              </a:rPr>
              <a:t>GOVERNANÇA</a:t>
            </a:r>
            <a:endParaRPr sz="2000" b="1">
              <a:solidFill>
                <a:schemeClr val="lt1"/>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047"/>
        <p:cNvGrpSpPr/>
        <p:nvPr/>
      </p:nvGrpSpPr>
      <p:grpSpPr>
        <a:xfrm>
          <a:off x="0" y="0"/>
          <a:ext cx="0" cy="0"/>
          <a:chOff x="0" y="0"/>
          <a:chExt cx="0" cy="0"/>
        </a:xfrm>
      </p:grpSpPr>
      <p:sp>
        <p:nvSpPr>
          <p:cNvPr id="1048" name="Google Shape;1048;p3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Perspectiva da plataforma</a:t>
            </a:r>
            <a:endParaRPr/>
          </a:p>
        </p:txBody>
      </p:sp>
      <p:grpSp>
        <p:nvGrpSpPr>
          <p:cNvPr id="1049" name="Google Shape;1049;p37" descr="caf platform perspective and capabilities."/>
          <p:cNvGrpSpPr/>
          <p:nvPr/>
        </p:nvGrpSpPr>
        <p:grpSpPr>
          <a:xfrm>
            <a:off x="419100" y="1231296"/>
            <a:ext cx="3029587" cy="4828175"/>
            <a:chOff x="419100" y="1528174"/>
            <a:chExt cx="3029587" cy="4828175"/>
          </a:xfrm>
        </p:grpSpPr>
        <p:pic>
          <p:nvPicPr>
            <p:cNvPr id="1050" name="Google Shape;1050;p37" descr="caf platform perspective and capabilities."/>
            <p:cNvPicPr preferRelativeResize="0"/>
            <p:nvPr/>
          </p:nvPicPr>
          <p:blipFill rotWithShape="1">
            <a:blip r:embed="rId3">
              <a:alphaModFix/>
            </a:blip>
            <a:srcRect/>
            <a:stretch/>
          </p:blipFill>
          <p:spPr>
            <a:xfrm>
              <a:off x="419100" y="1528174"/>
              <a:ext cx="3029587" cy="4828175"/>
            </a:xfrm>
            <a:prstGeom prst="rect">
              <a:avLst/>
            </a:prstGeom>
            <a:noFill/>
            <a:ln>
              <a:noFill/>
            </a:ln>
          </p:spPr>
        </p:pic>
        <p:sp>
          <p:nvSpPr>
            <p:cNvPr id="1051" name="Google Shape;1051;p37"/>
            <p:cNvSpPr txBox="1"/>
            <p:nvPr/>
          </p:nvSpPr>
          <p:spPr>
            <a:xfrm>
              <a:off x="605136" y="2515618"/>
              <a:ext cx="1802096"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Provisionamento de </a:t>
              </a:r>
              <a:br>
                <a:rPr lang="pt-BR" sz="1400">
                  <a:solidFill>
                    <a:schemeClr val="dk1"/>
                  </a:solidFill>
                  <a:latin typeface="Arial"/>
                  <a:ea typeface="Arial"/>
                  <a:cs typeface="Arial"/>
                  <a:sym typeface="Arial"/>
                </a:rPr>
              </a:br>
              <a:r>
                <a:rPr lang="pt-BR" sz="1400">
                  <a:solidFill>
                    <a:schemeClr val="dk1"/>
                  </a:solidFill>
                  <a:latin typeface="Arial"/>
                  <a:ea typeface="Arial"/>
                  <a:cs typeface="Arial"/>
                  <a:sym typeface="Arial"/>
                </a:rPr>
                <a:t>computação</a:t>
              </a:r>
              <a:endParaRPr sz="1400">
                <a:solidFill>
                  <a:schemeClr val="dk1"/>
                </a:solidFill>
                <a:latin typeface="Arial"/>
                <a:ea typeface="Arial"/>
                <a:cs typeface="Arial"/>
                <a:sym typeface="Arial"/>
              </a:endParaRPr>
            </a:p>
          </p:txBody>
        </p:sp>
        <p:sp>
          <p:nvSpPr>
            <p:cNvPr id="1052" name="Google Shape;1052;p37"/>
            <p:cNvSpPr txBox="1"/>
            <p:nvPr/>
          </p:nvSpPr>
          <p:spPr>
            <a:xfrm>
              <a:off x="605136" y="3257472"/>
              <a:ext cx="2153154"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Provisionamento de rede</a:t>
              </a:r>
              <a:endParaRPr/>
            </a:p>
          </p:txBody>
        </p:sp>
        <p:sp>
          <p:nvSpPr>
            <p:cNvPr id="1053" name="Google Shape;1053;p37"/>
            <p:cNvSpPr txBox="1"/>
            <p:nvPr/>
          </p:nvSpPr>
          <p:spPr>
            <a:xfrm>
              <a:off x="605136" y="3804927"/>
              <a:ext cx="1802096"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Provisionamento de </a:t>
              </a:r>
              <a:br>
                <a:rPr lang="pt-BR" sz="1400">
                  <a:solidFill>
                    <a:schemeClr val="dk1"/>
                  </a:solidFill>
                  <a:latin typeface="Arial"/>
                  <a:ea typeface="Arial"/>
                  <a:cs typeface="Arial"/>
                  <a:sym typeface="Arial"/>
                </a:rPr>
              </a:br>
              <a:r>
                <a:rPr lang="pt-BR" sz="1400">
                  <a:solidFill>
                    <a:schemeClr val="dk1"/>
                  </a:solidFill>
                  <a:latin typeface="Arial"/>
                  <a:ea typeface="Arial"/>
                  <a:cs typeface="Arial"/>
                  <a:sym typeface="Arial"/>
                </a:rPr>
                <a:t>armazenamento</a:t>
              </a:r>
              <a:endParaRPr sz="1400">
                <a:solidFill>
                  <a:schemeClr val="dk1"/>
                </a:solidFill>
                <a:latin typeface="Arial"/>
                <a:ea typeface="Arial"/>
                <a:cs typeface="Arial"/>
                <a:sym typeface="Arial"/>
              </a:endParaRPr>
            </a:p>
          </p:txBody>
        </p:sp>
        <p:sp>
          <p:nvSpPr>
            <p:cNvPr id="1054" name="Google Shape;1054;p37"/>
            <p:cNvSpPr txBox="1"/>
            <p:nvPr/>
          </p:nvSpPr>
          <p:spPr>
            <a:xfrm>
              <a:off x="605136" y="4443041"/>
              <a:ext cx="1802096"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Provisionamento de </a:t>
              </a:r>
              <a:br>
                <a:rPr lang="pt-BR" sz="1400">
                  <a:solidFill>
                    <a:schemeClr val="dk1"/>
                  </a:solidFill>
                  <a:latin typeface="Arial"/>
                  <a:ea typeface="Arial"/>
                  <a:cs typeface="Arial"/>
                  <a:sym typeface="Arial"/>
                </a:rPr>
              </a:br>
              <a:r>
                <a:rPr lang="pt-BR" sz="1400">
                  <a:solidFill>
                    <a:schemeClr val="dk1"/>
                  </a:solidFill>
                  <a:latin typeface="Arial"/>
                  <a:ea typeface="Arial"/>
                  <a:cs typeface="Arial"/>
                  <a:sym typeface="Arial"/>
                </a:rPr>
                <a:t>banco de dados</a:t>
              </a:r>
              <a:endParaRPr/>
            </a:p>
          </p:txBody>
        </p:sp>
        <p:sp>
          <p:nvSpPr>
            <p:cNvPr id="1055" name="Google Shape;1055;p37"/>
            <p:cNvSpPr txBox="1"/>
            <p:nvPr/>
          </p:nvSpPr>
          <p:spPr>
            <a:xfrm>
              <a:off x="605136" y="5052003"/>
              <a:ext cx="1960793"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Arquitetura </a:t>
              </a:r>
              <a:br>
                <a:rPr lang="pt-BR" sz="1400">
                  <a:solidFill>
                    <a:schemeClr val="dk1"/>
                  </a:solidFill>
                  <a:latin typeface="Arial"/>
                  <a:ea typeface="Arial"/>
                  <a:cs typeface="Arial"/>
                  <a:sym typeface="Arial"/>
                </a:rPr>
              </a:br>
              <a:r>
                <a:rPr lang="pt-BR" sz="1400">
                  <a:solidFill>
                    <a:schemeClr val="dk1"/>
                  </a:solidFill>
                  <a:latin typeface="Arial"/>
                  <a:ea typeface="Arial"/>
                  <a:cs typeface="Arial"/>
                  <a:sym typeface="Arial"/>
                </a:rPr>
                <a:t>de sistemas e soluções</a:t>
              </a:r>
              <a:endParaRPr/>
            </a:p>
          </p:txBody>
        </p:sp>
        <p:sp>
          <p:nvSpPr>
            <p:cNvPr id="1056" name="Google Shape;1056;p37"/>
            <p:cNvSpPr txBox="1"/>
            <p:nvPr/>
          </p:nvSpPr>
          <p:spPr>
            <a:xfrm>
              <a:off x="605136" y="5675336"/>
              <a:ext cx="1838965"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00">
                  <a:solidFill>
                    <a:schemeClr val="dk1"/>
                  </a:solidFill>
                  <a:latin typeface="Arial"/>
                  <a:ea typeface="Arial"/>
                  <a:cs typeface="Arial"/>
                  <a:sym typeface="Arial"/>
                </a:rPr>
                <a:t>Desenvolvimento de </a:t>
              </a:r>
              <a:br>
                <a:rPr lang="pt-BR" sz="1400">
                  <a:solidFill>
                    <a:schemeClr val="dk1"/>
                  </a:solidFill>
                  <a:latin typeface="Arial"/>
                  <a:ea typeface="Arial"/>
                  <a:cs typeface="Arial"/>
                  <a:sym typeface="Arial"/>
                </a:rPr>
              </a:br>
              <a:r>
                <a:rPr lang="pt-BR" sz="1400">
                  <a:solidFill>
                    <a:schemeClr val="dk1"/>
                  </a:solidFill>
                  <a:latin typeface="Arial"/>
                  <a:ea typeface="Arial"/>
                  <a:cs typeface="Arial"/>
                  <a:sym typeface="Arial"/>
                </a:rPr>
                <a:t>aplicativos</a:t>
              </a:r>
              <a:endParaRPr sz="1400">
                <a:solidFill>
                  <a:schemeClr val="dk1"/>
                </a:solidFill>
                <a:latin typeface="Arial"/>
                <a:ea typeface="Arial"/>
                <a:cs typeface="Arial"/>
                <a:sym typeface="Arial"/>
              </a:endParaRPr>
            </a:p>
          </p:txBody>
        </p:sp>
      </p:grpSp>
      <p:sp>
        <p:nvSpPr>
          <p:cNvPr id="1057" name="Google Shape;1057;p37"/>
          <p:cNvSpPr txBox="1"/>
          <p:nvPr/>
        </p:nvSpPr>
        <p:spPr>
          <a:xfrm>
            <a:off x="389239" y="6062657"/>
            <a:ext cx="3089308"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1">
                <a:solidFill>
                  <a:schemeClr val="dk1"/>
                </a:solidFill>
                <a:latin typeface="Arial"/>
                <a:ea typeface="Arial"/>
                <a:cs typeface="Arial"/>
                <a:sym typeface="Arial"/>
              </a:rPr>
              <a:t>Recursos da perspectiva da plataforma</a:t>
            </a:r>
            <a:endParaRPr/>
          </a:p>
        </p:txBody>
      </p:sp>
      <p:sp>
        <p:nvSpPr>
          <p:cNvPr id="1058" name="Google Shape;1058;p37"/>
          <p:cNvSpPr/>
          <p:nvPr/>
        </p:nvSpPr>
        <p:spPr>
          <a:xfrm>
            <a:off x="4627418" y="1528175"/>
            <a:ext cx="6968837" cy="1630661"/>
          </a:xfrm>
          <a:prstGeom prst="wedgeRoundRectCallout">
            <a:avLst>
              <a:gd name="adj1" fmla="val -11888"/>
              <a:gd name="adj2" fmla="val 66949"/>
              <a:gd name="adj3" fmla="val 16667"/>
            </a:avLst>
          </a:prstGeom>
          <a:noFill/>
          <a:ln w="12700" cap="flat" cmpd="sng">
            <a:solidFill>
              <a:srgbClr val="19222D"/>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2000">
                <a:solidFill>
                  <a:schemeClr val="dk1"/>
                </a:solidFill>
                <a:latin typeface="Arial"/>
                <a:ea typeface="Arial"/>
                <a:cs typeface="Arial"/>
                <a:sym typeface="Arial"/>
              </a:rPr>
              <a:t>É necessário </a:t>
            </a:r>
            <a:r>
              <a:rPr lang="pt-BR" sz="2000" b="1">
                <a:solidFill>
                  <a:schemeClr val="accent5"/>
                </a:solidFill>
                <a:latin typeface="Arial"/>
                <a:ea typeface="Arial"/>
                <a:cs typeface="Arial"/>
                <a:sym typeface="Arial"/>
              </a:rPr>
              <a:t>compreender e comunicar a natureza dos sistemas de TI e seus relacionamentos</a:t>
            </a:r>
            <a:r>
              <a:rPr lang="pt-BR" sz="2000">
                <a:solidFill>
                  <a:schemeClr val="dk1"/>
                </a:solidFill>
                <a:latin typeface="Arial"/>
                <a:ea typeface="Arial"/>
                <a:cs typeface="Arial"/>
                <a:sym typeface="Arial"/>
              </a:rPr>
              <a:t>. Devemos ter a capacidade de </a:t>
            </a:r>
            <a:r>
              <a:rPr lang="pt-BR" sz="2000" b="1">
                <a:solidFill>
                  <a:schemeClr val="accent5"/>
                </a:solidFill>
                <a:latin typeface="Arial"/>
                <a:ea typeface="Arial"/>
                <a:cs typeface="Arial"/>
                <a:sym typeface="Arial"/>
              </a:rPr>
              <a:t>descrever a arquitetura do ambiente de estado de destino</a:t>
            </a:r>
            <a:r>
              <a:rPr lang="pt-BR" sz="2000" b="1">
                <a:solidFill>
                  <a:schemeClr val="accent6"/>
                </a:solidFill>
                <a:latin typeface="Arial"/>
                <a:ea typeface="Arial"/>
                <a:cs typeface="Arial"/>
                <a:sym typeface="Arial"/>
              </a:rPr>
              <a:t> </a:t>
            </a:r>
            <a:r>
              <a:rPr lang="pt-BR" sz="2000">
                <a:solidFill>
                  <a:schemeClr val="dk1"/>
                </a:solidFill>
                <a:latin typeface="Arial"/>
                <a:ea typeface="Arial"/>
                <a:cs typeface="Arial"/>
                <a:sym typeface="Arial"/>
              </a:rPr>
              <a:t>em detalhes.</a:t>
            </a:r>
            <a:endParaRPr/>
          </a:p>
        </p:txBody>
      </p:sp>
      <p:pic>
        <p:nvPicPr>
          <p:cNvPr id="1059" name="Google Shape;1059;p37"/>
          <p:cNvPicPr preferRelativeResize="0"/>
          <p:nvPr/>
        </p:nvPicPr>
        <p:blipFill rotWithShape="1">
          <a:blip r:embed="rId4">
            <a:alphaModFix/>
          </a:blip>
          <a:srcRect/>
          <a:stretch/>
        </p:blipFill>
        <p:spPr>
          <a:xfrm flipH="1">
            <a:off x="7170804" y="3429000"/>
            <a:ext cx="1882064" cy="1828800"/>
          </a:xfrm>
          <a:prstGeom prst="rect">
            <a:avLst/>
          </a:prstGeom>
          <a:noFill/>
          <a:ln>
            <a:noFill/>
          </a:ln>
        </p:spPr>
      </p:pic>
      <p:sp>
        <p:nvSpPr>
          <p:cNvPr id="1060" name="Google Shape;1060;p37"/>
          <p:cNvSpPr txBox="1"/>
          <p:nvPr/>
        </p:nvSpPr>
        <p:spPr>
          <a:xfrm>
            <a:off x="6253710" y="5257800"/>
            <a:ext cx="3412222"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a:solidFill>
                  <a:schemeClr val="dk1"/>
                </a:solidFill>
                <a:latin typeface="Arial"/>
                <a:ea typeface="Arial"/>
                <a:cs typeface="Arial"/>
                <a:sym typeface="Arial"/>
              </a:rPr>
              <a:t>CTO, gerentes de TI e arquitetos de soluções</a:t>
            </a:r>
            <a:endParaRPr/>
          </a:p>
        </p:txBody>
      </p:sp>
      <p:sp>
        <p:nvSpPr>
          <p:cNvPr id="1061" name="Google Shape;1061;p37"/>
          <p:cNvSpPr txBox="1">
            <a:spLocks noGrp="1"/>
          </p:cNvSpPr>
          <p:nvPr>
            <p:ph type="ftr" idx="11"/>
          </p:nvPr>
        </p:nvSpPr>
        <p:spPr>
          <a:xfrm>
            <a:off x="419100" y="6356350"/>
            <a:ext cx="4661858"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1062" name="Google Shape;1062;p3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52</a:t>
            </a:fld>
            <a:endParaRPr/>
          </a:p>
        </p:txBody>
      </p:sp>
      <p:sp>
        <p:nvSpPr>
          <p:cNvPr id="1063" name="Google Shape;1063;p37"/>
          <p:cNvSpPr txBox="1"/>
          <p:nvPr/>
        </p:nvSpPr>
        <p:spPr>
          <a:xfrm>
            <a:off x="1217124" y="1599996"/>
            <a:ext cx="1905638" cy="400110"/>
          </a:xfrm>
          <a:prstGeom prst="rect">
            <a:avLst/>
          </a:prstGeom>
          <a:solidFill>
            <a:srgbClr val="FFB345"/>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000" b="1">
                <a:solidFill>
                  <a:schemeClr val="lt1"/>
                </a:solidFill>
                <a:latin typeface="Arial"/>
                <a:ea typeface="Arial"/>
                <a:cs typeface="Arial"/>
                <a:sym typeface="Arial"/>
              </a:rPr>
              <a:t>PLATAFORMA</a:t>
            </a:r>
            <a:endParaRPr sz="2000" b="1">
              <a:solidFill>
                <a:schemeClr val="lt1"/>
              </a:solidFill>
              <a:latin typeface="Arial"/>
              <a:ea typeface="Arial"/>
              <a:cs typeface="Arial"/>
              <a:sym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67"/>
        <p:cNvGrpSpPr/>
        <p:nvPr/>
      </p:nvGrpSpPr>
      <p:grpSpPr>
        <a:xfrm>
          <a:off x="0" y="0"/>
          <a:ext cx="0" cy="0"/>
          <a:chOff x="0" y="0"/>
          <a:chExt cx="0" cy="0"/>
        </a:xfrm>
      </p:grpSpPr>
      <p:sp>
        <p:nvSpPr>
          <p:cNvPr id="1068" name="Google Shape;1068;p3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Perspectiva de segurança</a:t>
            </a:r>
            <a:endParaRPr/>
          </a:p>
        </p:txBody>
      </p:sp>
      <p:grpSp>
        <p:nvGrpSpPr>
          <p:cNvPr id="1069" name="Google Shape;1069;p38" descr="caf security perspective and capabilities."/>
          <p:cNvGrpSpPr/>
          <p:nvPr/>
        </p:nvGrpSpPr>
        <p:grpSpPr>
          <a:xfrm>
            <a:off x="390240" y="1259083"/>
            <a:ext cx="3594450" cy="4916086"/>
            <a:chOff x="390240" y="1259083"/>
            <a:chExt cx="3594450" cy="4916086"/>
          </a:xfrm>
        </p:grpSpPr>
        <p:pic>
          <p:nvPicPr>
            <p:cNvPr id="1070" name="Google Shape;1070;p38" descr="caf security perspective and capabilities."/>
            <p:cNvPicPr preferRelativeResize="0"/>
            <p:nvPr/>
          </p:nvPicPr>
          <p:blipFill rotWithShape="1">
            <a:blip r:embed="rId3">
              <a:alphaModFix/>
            </a:blip>
            <a:srcRect/>
            <a:stretch/>
          </p:blipFill>
          <p:spPr>
            <a:xfrm>
              <a:off x="390240" y="1259083"/>
              <a:ext cx="3594450" cy="4916086"/>
            </a:xfrm>
            <a:prstGeom prst="rect">
              <a:avLst/>
            </a:prstGeom>
            <a:noFill/>
            <a:ln>
              <a:noFill/>
            </a:ln>
          </p:spPr>
        </p:pic>
        <p:sp>
          <p:nvSpPr>
            <p:cNvPr id="1071" name="Google Shape;1071;p38"/>
            <p:cNvSpPr txBox="1"/>
            <p:nvPr/>
          </p:nvSpPr>
          <p:spPr>
            <a:xfrm>
              <a:off x="602213" y="2422569"/>
              <a:ext cx="1936749" cy="584775"/>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600">
                  <a:solidFill>
                    <a:schemeClr val="dk1"/>
                  </a:solidFill>
                  <a:latin typeface="Arial"/>
                  <a:ea typeface="Arial"/>
                  <a:cs typeface="Arial"/>
                  <a:sym typeface="Arial"/>
                </a:rPr>
                <a:t>Gerenciamento </a:t>
              </a:r>
              <a:br>
                <a:rPr lang="pt-BR" sz="1600">
                  <a:solidFill>
                    <a:schemeClr val="dk1"/>
                  </a:solidFill>
                  <a:latin typeface="Arial"/>
                  <a:ea typeface="Arial"/>
                  <a:cs typeface="Arial"/>
                  <a:sym typeface="Arial"/>
                </a:rPr>
              </a:br>
              <a:r>
                <a:rPr lang="pt-BR" sz="1600">
                  <a:solidFill>
                    <a:schemeClr val="dk1"/>
                  </a:solidFill>
                  <a:latin typeface="Arial"/>
                  <a:ea typeface="Arial"/>
                  <a:cs typeface="Arial"/>
                  <a:sym typeface="Arial"/>
                </a:rPr>
                <a:t>de identidade e estado</a:t>
              </a:r>
              <a:endParaRPr/>
            </a:p>
          </p:txBody>
        </p:sp>
        <p:sp>
          <p:nvSpPr>
            <p:cNvPr id="1072" name="Google Shape;1072;p38"/>
            <p:cNvSpPr txBox="1"/>
            <p:nvPr/>
          </p:nvSpPr>
          <p:spPr>
            <a:xfrm>
              <a:off x="602213" y="3287488"/>
              <a:ext cx="1718740" cy="338554"/>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600">
                  <a:solidFill>
                    <a:schemeClr val="dk1"/>
                  </a:solidFill>
                  <a:latin typeface="Arial"/>
                  <a:ea typeface="Arial"/>
                  <a:cs typeface="Arial"/>
                  <a:sym typeface="Arial"/>
                </a:rPr>
                <a:t>Controle detectivo</a:t>
              </a:r>
              <a:endParaRPr/>
            </a:p>
          </p:txBody>
        </p:sp>
        <p:sp>
          <p:nvSpPr>
            <p:cNvPr id="1073" name="Google Shape;1073;p38"/>
            <p:cNvSpPr txBox="1"/>
            <p:nvPr/>
          </p:nvSpPr>
          <p:spPr>
            <a:xfrm>
              <a:off x="602213" y="4025303"/>
              <a:ext cx="2141933" cy="338554"/>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600">
                  <a:solidFill>
                    <a:schemeClr val="dk1"/>
                  </a:solidFill>
                  <a:latin typeface="Arial"/>
                  <a:ea typeface="Arial"/>
                  <a:cs typeface="Arial"/>
                  <a:sym typeface="Arial"/>
                </a:rPr>
                <a:t>Segurança de infraestrutura</a:t>
              </a:r>
              <a:endParaRPr/>
            </a:p>
          </p:txBody>
        </p:sp>
        <p:sp>
          <p:nvSpPr>
            <p:cNvPr id="1074" name="Google Shape;1074;p38"/>
            <p:cNvSpPr txBox="1"/>
            <p:nvPr/>
          </p:nvSpPr>
          <p:spPr>
            <a:xfrm>
              <a:off x="602213" y="4789068"/>
              <a:ext cx="1588897" cy="338554"/>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600">
                  <a:solidFill>
                    <a:schemeClr val="dk1"/>
                  </a:solidFill>
                  <a:latin typeface="Arial"/>
                  <a:ea typeface="Arial"/>
                  <a:cs typeface="Arial"/>
                  <a:sym typeface="Arial"/>
                </a:rPr>
                <a:t>Proteção de dados</a:t>
              </a:r>
              <a:endParaRPr/>
            </a:p>
          </p:txBody>
        </p:sp>
        <p:sp>
          <p:nvSpPr>
            <p:cNvPr id="1075" name="Google Shape;1075;p38"/>
            <p:cNvSpPr txBox="1"/>
            <p:nvPr/>
          </p:nvSpPr>
          <p:spPr>
            <a:xfrm>
              <a:off x="602213" y="5523362"/>
              <a:ext cx="1763624" cy="338554"/>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600">
                  <a:solidFill>
                    <a:schemeClr val="dk1"/>
                  </a:solidFill>
                  <a:latin typeface="Arial"/>
                  <a:ea typeface="Arial"/>
                  <a:cs typeface="Arial"/>
                  <a:sym typeface="Arial"/>
                </a:rPr>
                <a:t>Resposta a incidentes</a:t>
              </a:r>
              <a:endParaRPr/>
            </a:p>
          </p:txBody>
        </p:sp>
      </p:grpSp>
      <p:sp>
        <p:nvSpPr>
          <p:cNvPr id="1076" name="Google Shape;1076;p38"/>
          <p:cNvSpPr txBox="1"/>
          <p:nvPr/>
        </p:nvSpPr>
        <p:spPr>
          <a:xfrm>
            <a:off x="679680" y="6151419"/>
            <a:ext cx="301556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1">
                <a:solidFill>
                  <a:schemeClr val="dk1"/>
                </a:solidFill>
                <a:latin typeface="Arial"/>
                <a:ea typeface="Arial"/>
                <a:cs typeface="Arial"/>
                <a:sym typeface="Arial"/>
              </a:rPr>
              <a:t>Recursos da perspectiva de segurança</a:t>
            </a:r>
            <a:endParaRPr/>
          </a:p>
        </p:txBody>
      </p:sp>
      <p:sp>
        <p:nvSpPr>
          <p:cNvPr id="1077" name="Google Shape;1077;p38"/>
          <p:cNvSpPr/>
          <p:nvPr/>
        </p:nvSpPr>
        <p:spPr>
          <a:xfrm>
            <a:off x="4627418" y="1528177"/>
            <a:ext cx="6968837" cy="906266"/>
          </a:xfrm>
          <a:prstGeom prst="wedgeRoundRectCallout">
            <a:avLst>
              <a:gd name="adj1" fmla="val -10183"/>
              <a:gd name="adj2" fmla="val 151223"/>
              <a:gd name="adj3" fmla="val 16667"/>
            </a:avLst>
          </a:prstGeom>
          <a:noFill/>
          <a:ln w="12700" cap="flat" cmpd="sng">
            <a:solidFill>
              <a:srgbClr val="19222D"/>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2400">
                <a:solidFill>
                  <a:schemeClr val="dk1"/>
                </a:solidFill>
                <a:latin typeface="Arial"/>
                <a:ea typeface="Arial"/>
                <a:cs typeface="Arial"/>
                <a:sym typeface="Arial"/>
              </a:rPr>
              <a:t>É necessário garantir que a organização </a:t>
            </a:r>
            <a:r>
              <a:rPr lang="pt-BR" sz="2400" b="1">
                <a:solidFill>
                  <a:schemeClr val="accent5"/>
                </a:solidFill>
                <a:latin typeface="Arial"/>
                <a:ea typeface="Arial"/>
                <a:cs typeface="Arial"/>
                <a:sym typeface="Arial"/>
              </a:rPr>
              <a:t>atenda aos seus objetivos de segurança</a:t>
            </a:r>
            <a:r>
              <a:rPr lang="pt-BR" sz="2400">
                <a:solidFill>
                  <a:schemeClr val="dk1"/>
                </a:solidFill>
                <a:latin typeface="Arial"/>
                <a:ea typeface="Arial"/>
                <a:cs typeface="Arial"/>
                <a:sym typeface="Arial"/>
              </a:rPr>
              <a:t>.</a:t>
            </a:r>
            <a:endParaRPr/>
          </a:p>
        </p:txBody>
      </p:sp>
      <p:pic>
        <p:nvPicPr>
          <p:cNvPr id="1078" name="Google Shape;1078;p38"/>
          <p:cNvPicPr preferRelativeResize="0"/>
          <p:nvPr/>
        </p:nvPicPr>
        <p:blipFill rotWithShape="1">
          <a:blip r:embed="rId4">
            <a:alphaModFix/>
          </a:blip>
          <a:srcRect/>
          <a:stretch/>
        </p:blipFill>
        <p:spPr>
          <a:xfrm flipH="1">
            <a:off x="7170804" y="3429000"/>
            <a:ext cx="1882064" cy="1828800"/>
          </a:xfrm>
          <a:prstGeom prst="rect">
            <a:avLst/>
          </a:prstGeom>
          <a:noFill/>
          <a:ln>
            <a:noFill/>
          </a:ln>
        </p:spPr>
      </p:pic>
      <p:sp>
        <p:nvSpPr>
          <p:cNvPr id="1079" name="Google Shape;1079;p38"/>
          <p:cNvSpPr txBox="1"/>
          <p:nvPr/>
        </p:nvSpPr>
        <p:spPr>
          <a:xfrm>
            <a:off x="6275586" y="5257800"/>
            <a:ext cx="3672499"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000">
                <a:solidFill>
                  <a:schemeClr val="dk1"/>
                </a:solidFill>
                <a:latin typeface="Arial"/>
                <a:ea typeface="Arial"/>
                <a:cs typeface="Arial"/>
                <a:sym typeface="Arial"/>
              </a:rPr>
              <a:t>CISO, gerentes de segurança de TI e analistas de segurança de TI</a:t>
            </a:r>
            <a:endParaRPr/>
          </a:p>
        </p:txBody>
      </p:sp>
      <p:sp>
        <p:nvSpPr>
          <p:cNvPr id="1080" name="Google Shape;1080;p38"/>
          <p:cNvSpPr txBox="1">
            <a:spLocks noGrp="1"/>
          </p:cNvSpPr>
          <p:nvPr>
            <p:ph type="ftr" idx="11"/>
          </p:nvPr>
        </p:nvSpPr>
        <p:spPr>
          <a:xfrm>
            <a:off x="419100" y="6356350"/>
            <a:ext cx="481713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1081" name="Google Shape;1081;p3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53</a:t>
            </a:fld>
            <a:endParaRPr/>
          </a:p>
        </p:txBody>
      </p:sp>
      <p:sp>
        <p:nvSpPr>
          <p:cNvPr id="1082" name="Google Shape;1082;p38"/>
          <p:cNvSpPr txBox="1"/>
          <p:nvPr/>
        </p:nvSpPr>
        <p:spPr>
          <a:xfrm>
            <a:off x="1368134" y="1683901"/>
            <a:ext cx="1905638" cy="400110"/>
          </a:xfrm>
          <a:prstGeom prst="rect">
            <a:avLst/>
          </a:prstGeom>
          <a:solidFill>
            <a:srgbClr val="FFB345"/>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000" b="1">
                <a:solidFill>
                  <a:schemeClr val="lt1"/>
                </a:solidFill>
                <a:latin typeface="Arial"/>
                <a:ea typeface="Arial"/>
                <a:cs typeface="Arial"/>
                <a:sym typeface="Arial"/>
              </a:rPr>
              <a:t>SEGURANÇA</a:t>
            </a:r>
            <a:endParaRPr sz="2000" b="1">
              <a:solidFill>
                <a:schemeClr val="lt1"/>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086"/>
        <p:cNvGrpSpPr/>
        <p:nvPr/>
      </p:nvGrpSpPr>
      <p:grpSpPr>
        <a:xfrm>
          <a:off x="0" y="0"/>
          <a:ext cx="0" cy="0"/>
          <a:chOff x="0" y="0"/>
          <a:chExt cx="0" cy="0"/>
        </a:xfrm>
      </p:grpSpPr>
      <p:sp>
        <p:nvSpPr>
          <p:cNvPr id="1087" name="Google Shape;1087;p3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Perspectiva de operações</a:t>
            </a:r>
            <a:endParaRPr/>
          </a:p>
        </p:txBody>
      </p:sp>
      <p:grpSp>
        <p:nvGrpSpPr>
          <p:cNvPr id="1088" name="Google Shape;1088;p39" descr="caf operations perspective and capabilities."/>
          <p:cNvGrpSpPr/>
          <p:nvPr/>
        </p:nvGrpSpPr>
        <p:grpSpPr>
          <a:xfrm>
            <a:off x="419100" y="1151021"/>
            <a:ext cx="2922101" cy="5289814"/>
            <a:chOff x="419099" y="993168"/>
            <a:chExt cx="3133935" cy="5673293"/>
          </a:xfrm>
        </p:grpSpPr>
        <p:pic>
          <p:nvPicPr>
            <p:cNvPr id="1089" name="Google Shape;1089;p39" descr="caf operations perspective and capabilities."/>
            <p:cNvPicPr preferRelativeResize="0"/>
            <p:nvPr/>
          </p:nvPicPr>
          <p:blipFill rotWithShape="1">
            <a:blip r:embed="rId3">
              <a:alphaModFix/>
            </a:blip>
            <a:srcRect/>
            <a:stretch/>
          </p:blipFill>
          <p:spPr>
            <a:xfrm>
              <a:off x="419099" y="993168"/>
              <a:ext cx="3133935" cy="5673293"/>
            </a:xfrm>
            <a:prstGeom prst="rect">
              <a:avLst/>
            </a:prstGeom>
            <a:noFill/>
            <a:ln>
              <a:noFill/>
            </a:ln>
          </p:spPr>
        </p:pic>
        <p:sp>
          <p:nvSpPr>
            <p:cNvPr id="1090" name="Google Shape;1090;p39"/>
            <p:cNvSpPr txBox="1"/>
            <p:nvPr/>
          </p:nvSpPr>
          <p:spPr>
            <a:xfrm>
              <a:off x="607538" y="2118982"/>
              <a:ext cx="2326436" cy="313584"/>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300">
                  <a:solidFill>
                    <a:schemeClr val="dk1"/>
                  </a:solidFill>
                  <a:latin typeface="Arial"/>
                  <a:ea typeface="Arial"/>
                  <a:cs typeface="Arial"/>
                  <a:sym typeface="Arial"/>
                </a:rPr>
                <a:t>Monitoramento de serviços</a:t>
              </a:r>
              <a:endParaRPr/>
            </a:p>
          </p:txBody>
        </p:sp>
        <p:sp>
          <p:nvSpPr>
            <p:cNvPr id="1091" name="Google Shape;1091;p39"/>
            <p:cNvSpPr txBox="1"/>
            <p:nvPr/>
          </p:nvSpPr>
          <p:spPr>
            <a:xfrm>
              <a:off x="607538" y="2639518"/>
              <a:ext cx="2484603" cy="528142"/>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300">
                  <a:solidFill>
                    <a:schemeClr val="dk1"/>
                  </a:solidFill>
                  <a:latin typeface="Arial"/>
                  <a:ea typeface="Arial"/>
                  <a:cs typeface="Arial"/>
                  <a:sym typeface="Arial"/>
                </a:rPr>
                <a:t>Monitoramento</a:t>
              </a:r>
              <a:br>
                <a:rPr lang="pt-BR" sz="1300">
                  <a:solidFill>
                    <a:schemeClr val="dk1"/>
                  </a:solidFill>
                  <a:latin typeface="Arial"/>
                  <a:ea typeface="Arial"/>
                  <a:cs typeface="Arial"/>
                  <a:sym typeface="Arial"/>
                </a:rPr>
              </a:br>
              <a:r>
                <a:rPr lang="pt-BR" sz="1300">
                  <a:solidFill>
                    <a:schemeClr val="dk1"/>
                  </a:solidFill>
                  <a:latin typeface="Arial"/>
                  <a:ea typeface="Arial"/>
                  <a:cs typeface="Arial"/>
                  <a:sym typeface="Arial"/>
                </a:rPr>
                <a:t>da performance do aplicativo</a:t>
              </a:r>
              <a:endParaRPr/>
            </a:p>
          </p:txBody>
        </p:sp>
        <p:sp>
          <p:nvSpPr>
            <p:cNvPr id="1092" name="Google Shape;1092;p39"/>
            <p:cNvSpPr txBox="1"/>
            <p:nvPr/>
          </p:nvSpPr>
          <p:spPr>
            <a:xfrm>
              <a:off x="607538" y="3326974"/>
              <a:ext cx="2166550" cy="528142"/>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300">
                  <a:solidFill>
                    <a:schemeClr val="dk1"/>
                  </a:solidFill>
                  <a:latin typeface="Arial"/>
                  <a:ea typeface="Arial"/>
                  <a:cs typeface="Arial"/>
                  <a:sym typeface="Arial"/>
                </a:rPr>
                <a:t>Gerenciamento</a:t>
              </a:r>
              <a:br>
                <a:rPr lang="pt-BR" sz="1300">
                  <a:solidFill>
                    <a:schemeClr val="dk1"/>
                  </a:solidFill>
                  <a:latin typeface="Arial"/>
                  <a:ea typeface="Arial"/>
                  <a:cs typeface="Arial"/>
                  <a:sym typeface="Arial"/>
                </a:rPr>
              </a:br>
              <a:r>
                <a:rPr lang="pt-BR" sz="1300">
                  <a:solidFill>
                    <a:schemeClr val="dk1"/>
                  </a:solidFill>
                  <a:latin typeface="Arial"/>
                  <a:ea typeface="Arial"/>
                  <a:cs typeface="Arial"/>
                  <a:sym typeface="Arial"/>
                </a:rPr>
                <a:t>do inventário de recursos</a:t>
              </a:r>
              <a:endParaRPr/>
            </a:p>
          </p:txBody>
        </p:sp>
        <p:sp>
          <p:nvSpPr>
            <p:cNvPr id="1093" name="Google Shape;1093;p39"/>
            <p:cNvSpPr txBox="1"/>
            <p:nvPr/>
          </p:nvSpPr>
          <p:spPr>
            <a:xfrm>
              <a:off x="607538" y="3965395"/>
              <a:ext cx="2462254" cy="528142"/>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300">
                  <a:solidFill>
                    <a:schemeClr val="dk1"/>
                  </a:solidFill>
                  <a:latin typeface="Arial"/>
                  <a:ea typeface="Arial"/>
                  <a:cs typeface="Arial"/>
                  <a:sym typeface="Arial"/>
                </a:rPr>
                <a:t>Gerenciamento de versões/</a:t>
              </a:r>
              <a:br>
                <a:rPr lang="pt-BR" sz="1300">
                  <a:solidFill>
                    <a:schemeClr val="dk1"/>
                  </a:solidFill>
                  <a:latin typeface="Arial"/>
                  <a:ea typeface="Arial"/>
                  <a:cs typeface="Arial"/>
                  <a:sym typeface="Arial"/>
                </a:rPr>
              </a:br>
              <a:r>
                <a:rPr lang="pt-BR" sz="1300">
                  <a:solidFill>
                    <a:schemeClr val="dk1"/>
                  </a:solidFill>
                  <a:latin typeface="Arial"/>
                  <a:ea typeface="Arial"/>
                  <a:cs typeface="Arial"/>
                  <a:sym typeface="Arial"/>
                </a:rPr>
                <a:t>gerenciamento de alterações</a:t>
              </a:r>
              <a:endParaRPr/>
            </a:p>
          </p:txBody>
        </p:sp>
        <p:sp>
          <p:nvSpPr>
            <p:cNvPr id="1094" name="Google Shape;1094;p39"/>
            <p:cNvSpPr txBox="1"/>
            <p:nvPr/>
          </p:nvSpPr>
          <p:spPr>
            <a:xfrm>
              <a:off x="607538" y="4751225"/>
              <a:ext cx="1774570" cy="313584"/>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300">
                  <a:solidFill>
                    <a:schemeClr val="dk1"/>
                  </a:solidFill>
                  <a:latin typeface="Arial"/>
                  <a:ea typeface="Arial"/>
                  <a:cs typeface="Arial"/>
                  <a:sym typeface="Arial"/>
                </a:rPr>
                <a:t>Relatórios e análises</a:t>
              </a:r>
              <a:endParaRPr/>
            </a:p>
          </p:txBody>
        </p:sp>
        <p:sp>
          <p:nvSpPr>
            <p:cNvPr id="1095" name="Google Shape;1095;p39"/>
            <p:cNvSpPr txBox="1"/>
            <p:nvPr/>
          </p:nvSpPr>
          <p:spPr>
            <a:xfrm>
              <a:off x="607538" y="5309972"/>
              <a:ext cx="2383170" cy="528142"/>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300">
                  <a:solidFill>
                    <a:schemeClr val="dk1"/>
                  </a:solidFill>
                  <a:latin typeface="Arial"/>
                  <a:ea typeface="Arial"/>
                  <a:cs typeface="Arial"/>
                  <a:sym typeface="Arial"/>
                </a:rPr>
                <a:t>Continuidade dos negócios/</a:t>
              </a:r>
              <a:br>
                <a:rPr lang="pt-BR" sz="1300">
                  <a:solidFill>
                    <a:schemeClr val="dk1"/>
                  </a:solidFill>
                  <a:latin typeface="Arial"/>
                  <a:ea typeface="Arial"/>
                  <a:cs typeface="Arial"/>
                  <a:sym typeface="Arial"/>
                </a:rPr>
              </a:br>
              <a:r>
                <a:rPr lang="pt-BR" sz="1300">
                  <a:solidFill>
                    <a:schemeClr val="dk1"/>
                  </a:solidFill>
                  <a:latin typeface="Arial"/>
                  <a:ea typeface="Arial"/>
                  <a:cs typeface="Arial"/>
                  <a:sym typeface="Arial"/>
                </a:rPr>
                <a:t>Recuperação de desastres</a:t>
              </a:r>
              <a:endParaRPr/>
            </a:p>
          </p:txBody>
        </p:sp>
        <p:sp>
          <p:nvSpPr>
            <p:cNvPr id="1096" name="Google Shape;1096;p39"/>
            <p:cNvSpPr txBox="1"/>
            <p:nvPr/>
          </p:nvSpPr>
          <p:spPr>
            <a:xfrm>
              <a:off x="607538" y="6086443"/>
              <a:ext cx="2233598" cy="313584"/>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300">
                  <a:solidFill>
                    <a:schemeClr val="dk1"/>
                  </a:solidFill>
                  <a:latin typeface="Arial"/>
                  <a:ea typeface="Arial"/>
                  <a:cs typeface="Arial"/>
                  <a:sym typeface="Arial"/>
                </a:rPr>
                <a:t>Catálogo de serviços de TI</a:t>
              </a:r>
              <a:endParaRPr/>
            </a:p>
          </p:txBody>
        </p:sp>
      </p:grpSp>
      <p:sp>
        <p:nvSpPr>
          <p:cNvPr id="1097" name="Google Shape;1097;p39"/>
          <p:cNvSpPr txBox="1"/>
          <p:nvPr/>
        </p:nvSpPr>
        <p:spPr>
          <a:xfrm>
            <a:off x="300350" y="6365205"/>
            <a:ext cx="3296095" cy="338554"/>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1">
                <a:solidFill>
                  <a:schemeClr val="dk1"/>
                </a:solidFill>
                <a:latin typeface="Arial"/>
                <a:ea typeface="Arial"/>
                <a:cs typeface="Arial"/>
                <a:sym typeface="Arial"/>
              </a:rPr>
              <a:t>Recursos da perspectiva de operações</a:t>
            </a:r>
            <a:endParaRPr/>
          </a:p>
        </p:txBody>
      </p:sp>
      <p:sp>
        <p:nvSpPr>
          <p:cNvPr id="1098" name="Google Shape;1098;p39"/>
          <p:cNvSpPr/>
          <p:nvPr/>
        </p:nvSpPr>
        <p:spPr>
          <a:xfrm>
            <a:off x="4627418" y="1528176"/>
            <a:ext cx="6968837" cy="1654412"/>
          </a:xfrm>
          <a:prstGeom prst="wedgeRoundRectCallout">
            <a:avLst>
              <a:gd name="adj1" fmla="val -11205"/>
              <a:gd name="adj2" fmla="val 68847"/>
              <a:gd name="adj3" fmla="val 16667"/>
            </a:avLst>
          </a:prstGeom>
          <a:noFill/>
          <a:ln w="12700" cap="flat" cmpd="sng">
            <a:solidFill>
              <a:srgbClr val="19222D"/>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pt-BR" sz="2400">
                <a:solidFill>
                  <a:schemeClr val="dk1"/>
                </a:solidFill>
                <a:latin typeface="Arial"/>
                <a:ea typeface="Arial"/>
                <a:cs typeface="Arial"/>
                <a:sym typeface="Arial"/>
              </a:rPr>
              <a:t>Alinhamos e apoiamos as operações da empresa e </a:t>
            </a:r>
            <a:r>
              <a:rPr lang="pt-BR" sz="2400" b="1">
                <a:solidFill>
                  <a:schemeClr val="accent5"/>
                </a:solidFill>
                <a:latin typeface="Arial"/>
                <a:ea typeface="Arial"/>
                <a:cs typeface="Arial"/>
                <a:sym typeface="Arial"/>
              </a:rPr>
              <a:t>definimos como os negócios serão conduzidos a cada dia, trimestre e ano</a:t>
            </a:r>
            <a:r>
              <a:rPr lang="pt-BR" sz="2400">
                <a:solidFill>
                  <a:schemeClr val="dk1"/>
                </a:solidFill>
                <a:latin typeface="Arial"/>
                <a:ea typeface="Arial"/>
                <a:cs typeface="Arial"/>
                <a:sym typeface="Arial"/>
              </a:rPr>
              <a:t>.</a:t>
            </a:r>
            <a:endParaRPr/>
          </a:p>
        </p:txBody>
      </p:sp>
      <p:pic>
        <p:nvPicPr>
          <p:cNvPr id="1099" name="Google Shape;1099;p39"/>
          <p:cNvPicPr preferRelativeResize="0"/>
          <p:nvPr/>
        </p:nvPicPr>
        <p:blipFill rotWithShape="1">
          <a:blip r:embed="rId4">
            <a:alphaModFix/>
          </a:blip>
          <a:srcRect/>
          <a:stretch/>
        </p:blipFill>
        <p:spPr>
          <a:xfrm flipH="1">
            <a:off x="7170804" y="3429000"/>
            <a:ext cx="1882064" cy="1828800"/>
          </a:xfrm>
          <a:prstGeom prst="rect">
            <a:avLst/>
          </a:prstGeom>
          <a:noFill/>
          <a:ln>
            <a:noFill/>
          </a:ln>
        </p:spPr>
      </p:pic>
      <p:sp>
        <p:nvSpPr>
          <p:cNvPr id="1100" name="Google Shape;1100;p39"/>
          <p:cNvSpPr txBox="1"/>
          <p:nvPr/>
        </p:nvSpPr>
        <p:spPr>
          <a:xfrm>
            <a:off x="6546279" y="5261152"/>
            <a:ext cx="3131113"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000">
                <a:solidFill>
                  <a:schemeClr val="dk1"/>
                </a:solidFill>
                <a:latin typeface="Arial"/>
                <a:ea typeface="Arial"/>
                <a:cs typeface="Arial"/>
                <a:sym typeface="Arial"/>
              </a:rPr>
              <a:t>Gerentes de operações de TI e gerentes de suporte de TI</a:t>
            </a:r>
            <a:endParaRPr/>
          </a:p>
        </p:txBody>
      </p:sp>
      <p:sp>
        <p:nvSpPr>
          <p:cNvPr id="1101" name="Google Shape;1101;p39"/>
          <p:cNvSpPr txBox="1">
            <a:spLocks noGrp="1"/>
          </p:cNvSpPr>
          <p:nvPr>
            <p:ph type="ftr" idx="11"/>
          </p:nvPr>
        </p:nvSpPr>
        <p:spPr>
          <a:xfrm>
            <a:off x="419100" y="6558232"/>
            <a:ext cx="4748123"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1102" name="Google Shape;1102;p3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54</a:t>
            </a:fld>
            <a:endParaRPr/>
          </a:p>
        </p:txBody>
      </p:sp>
      <p:sp>
        <p:nvSpPr>
          <p:cNvPr id="1103" name="Google Shape;1103;p39"/>
          <p:cNvSpPr txBox="1"/>
          <p:nvPr/>
        </p:nvSpPr>
        <p:spPr>
          <a:xfrm>
            <a:off x="1151731" y="1478168"/>
            <a:ext cx="1905638" cy="400110"/>
          </a:xfrm>
          <a:prstGeom prst="rect">
            <a:avLst/>
          </a:prstGeom>
          <a:solidFill>
            <a:srgbClr val="FFB345"/>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000" b="1">
                <a:solidFill>
                  <a:schemeClr val="lt1"/>
                </a:solidFill>
                <a:latin typeface="Arial"/>
                <a:ea typeface="Arial"/>
                <a:cs typeface="Arial"/>
                <a:sym typeface="Arial"/>
              </a:rPr>
              <a:t>OPERAÇÕES</a:t>
            </a:r>
            <a:endParaRPr sz="2000" b="1">
              <a:solidFill>
                <a:schemeClr val="lt1"/>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1108" name="Google Shape;1108;p40"/>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pt-BR"/>
              <a:t>Principais lições da Seção 4</a:t>
            </a:r>
            <a:endParaRPr/>
          </a:p>
        </p:txBody>
      </p:sp>
      <p:pic>
        <p:nvPicPr>
          <p:cNvPr id="1109" name="Google Shape;1109;p40"/>
          <p:cNvPicPr preferRelativeResize="0"/>
          <p:nvPr/>
        </p:nvPicPr>
        <p:blipFill rotWithShape="1">
          <a:blip r:embed="rId3">
            <a:alphaModFix/>
          </a:blip>
          <a:srcRect l="4146" r="4145"/>
          <a:stretch/>
        </p:blipFill>
        <p:spPr>
          <a:xfrm>
            <a:off x="597222" y="2770357"/>
            <a:ext cx="3931314" cy="3104201"/>
          </a:xfrm>
          <a:prstGeom prst="rect">
            <a:avLst/>
          </a:prstGeom>
          <a:noFill/>
          <a:ln>
            <a:noFill/>
          </a:ln>
        </p:spPr>
      </p:pic>
      <p:sp>
        <p:nvSpPr>
          <p:cNvPr id="1110" name="Google Shape;1110;p40"/>
          <p:cNvSpPr txBox="1">
            <a:spLocks noGrp="1"/>
          </p:cNvSpPr>
          <p:nvPr>
            <p:ph type="body" idx="1"/>
          </p:nvPr>
        </p:nvSpPr>
        <p:spPr>
          <a:xfrm>
            <a:off x="5714474" y="1178376"/>
            <a:ext cx="5767612" cy="4814920"/>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Clr>
                <a:schemeClr val="dk1"/>
              </a:buClr>
              <a:buSzPts val="2200"/>
              <a:buChar char="•"/>
            </a:pPr>
            <a:r>
              <a:rPr lang="pt-BR" sz="2200"/>
              <a:t>A adoção da nuvem não é instantânea para a maioria das organizações, ela exige uma estratégia e alinhamento consciente em toda a organização.</a:t>
            </a:r>
            <a:endParaRPr/>
          </a:p>
          <a:p>
            <a:pPr marL="228600" lvl="0" indent="-228600" algn="l" rtl="0">
              <a:lnSpc>
                <a:spcPct val="100000"/>
              </a:lnSpc>
              <a:spcBef>
                <a:spcPts val="1000"/>
              </a:spcBef>
              <a:spcAft>
                <a:spcPts val="0"/>
              </a:spcAft>
              <a:buClr>
                <a:schemeClr val="dk1"/>
              </a:buClr>
              <a:buSzPts val="2200"/>
              <a:buChar char="•"/>
            </a:pPr>
            <a:r>
              <a:rPr lang="pt-BR" sz="2200"/>
              <a:t>O AWS CAF foi criado para ajudar as organizações a desenvolver planos eficientes e eficazes para sua jornada de adoção da nuvem.</a:t>
            </a:r>
            <a:endParaRPr/>
          </a:p>
          <a:p>
            <a:pPr marL="228600" lvl="0" indent="-228600" algn="l" rtl="0">
              <a:lnSpc>
                <a:spcPct val="100000"/>
              </a:lnSpc>
              <a:spcBef>
                <a:spcPts val="1000"/>
              </a:spcBef>
              <a:spcAft>
                <a:spcPts val="0"/>
              </a:spcAft>
              <a:buClr>
                <a:schemeClr val="dk1"/>
              </a:buClr>
              <a:buSzPts val="2200"/>
              <a:buChar char="•"/>
            </a:pPr>
            <a:r>
              <a:rPr lang="pt-BR" sz="2200"/>
              <a:t>Ele organiza orientações em seis áreas de foco, chamadas perspectivas.</a:t>
            </a:r>
            <a:endParaRPr/>
          </a:p>
          <a:p>
            <a:pPr marL="228600" lvl="0" indent="-228600" algn="l" rtl="0">
              <a:lnSpc>
                <a:spcPct val="100000"/>
              </a:lnSpc>
              <a:spcBef>
                <a:spcPts val="1000"/>
              </a:spcBef>
              <a:spcAft>
                <a:spcPts val="0"/>
              </a:spcAft>
              <a:buClr>
                <a:schemeClr val="dk1"/>
              </a:buClr>
              <a:buSzPts val="2200"/>
              <a:buChar char="•"/>
            </a:pPr>
            <a:r>
              <a:rPr lang="pt-BR" sz="2200"/>
              <a:t>As perspectivas consistem em conjuntos de recursos empresariais ou tecnológicos que são responsabilidade das principais partes interessadas.</a:t>
            </a:r>
            <a:endParaRPr/>
          </a:p>
          <a:p>
            <a:pPr marL="228600" lvl="0" indent="-88900" algn="l" rtl="0">
              <a:lnSpc>
                <a:spcPct val="100000"/>
              </a:lnSpc>
              <a:spcBef>
                <a:spcPts val="1000"/>
              </a:spcBef>
              <a:spcAft>
                <a:spcPts val="0"/>
              </a:spcAft>
              <a:buClr>
                <a:schemeClr val="dk1"/>
              </a:buClr>
              <a:buSzPts val="2200"/>
              <a:buNone/>
            </a:pPr>
            <a:endParaRPr sz="2200"/>
          </a:p>
        </p:txBody>
      </p:sp>
      <p:sp>
        <p:nvSpPr>
          <p:cNvPr id="1111" name="Google Shape;1111;p40"/>
          <p:cNvSpPr txBox="1">
            <a:spLocks noGrp="1"/>
          </p:cNvSpPr>
          <p:nvPr>
            <p:ph type="sldNum" idx="12"/>
          </p:nvPr>
        </p:nvSpPr>
        <p:spPr>
          <a:xfrm>
            <a:off x="423657"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pt-BR"/>
              <a:t>55</a:t>
            </a:fld>
            <a:endParaRPr/>
          </a:p>
        </p:txBody>
      </p:sp>
      <p:sp>
        <p:nvSpPr>
          <p:cNvPr id="1112" name="Google Shape;1112;p40"/>
          <p:cNvSpPr txBox="1">
            <a:spLocks noGrp="1"/>
          </p:cNvSpPr>
          <p:nvPr>
            <p:ph type="ftr" idx="11"/>
          </p:nvPr>
        </p:nvSpPr>
        <p:spPr>
          <a:xfrm>
            <a:off x="7228936" y="6356350"/>
            <a:ext cx="4543964"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41"/>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pt-BR"/>
              <a:t>Módulo 1: Visão geral dos conceitos de nuvem</a:t>
            </a:r>
            <a:endParaRPr/>
          </a:p>
          <a:p>
            <a:pPr marL="0" lvl="0" indent="0" algn="l" rtl="0">
              <a:lnSpc>
                <a:spcPct val="90000"/>
              </a:lnSpc>
              <a:spcBef>
                <a:spcPts val="1000"/>
              </a:spcBef>
              <a:spcAft>
                <a:spcPts val="0"/>
              </a:spcAft>
              <a:buClr>
                <a:srgbClr val="36C2B4"/>
              </a:buClr>
              <a:buSzPts val="2000"/>
              <a:buNone/>
            </a:pPr>
            <a:endParaRPr/>
          </a:p>
        </p:txBody>
      </p:sp>
      <p:sp>
        <p:nvSpPr>
          <p:cNvPr id="1118" name="Google Shape;1118;p41"/>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4000"/>
              <a:t>Conclusão do módulo</a:t>
            </a:r>
            <a:endParaRPr sz="4000"/>
          </a:p>
        </p:txBody>
      </p:sp>
      <p:sp>
        <p:nvSpPr>
          <p:cNvPr id="1119" name="Google Shape;1119;p41"/>
          <p:cNvSpPr txBox="1">
            <a:spLocks noGrp="1"/>
          </p:cNvSpPr>
          <p:nvPr>
            <p:ph type="ftr" idx="11"/>
          </p:nvPr>
        </p:nvSpPr>
        <p:spPr>
          <a:xfrm>
            <a:off x="419100" y="6356350"/>
            <a:ext cx="4739496"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123"/>
        <p:cNvGrpSpPr/>
        <p:nvPr/>
      </p:nvGrpSpPr>
      <p:grpSpPr>
        <a:xfrm>
          <a:off x="0" y="0"/>
          <a:ext cx="0" cy="0"/>
          <a:chOff x="0" y="0"/>
          <a:chExt cx="0" cy="0"/>
        </a:xfrm>
      </p:grpSpPr>
      <p:sp>
        <p:nvSpPr>
          <p:cNvPr id="1124" name="Google Shape;1124;p4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Resumo do módulo                                                     </a:t>
            </a:r>
            <a:endParaRPr/>
          </a:p>
        </p:txBody>
      </p:sp>
      <p:sp>
        <p:nvSpPr>
          <p:cNvPr id="1125" name="Google Shape;1125;p42"/>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pt-BR"/>
              <a:t>Resumindo, neste módulo você aprendeu a:</a:t>
            </a:r>
            <a:endParaRPr/>
          </a:p>
          <a:p>
            <a:pPr marL="228600" lvl="0" indent="-228600" algn="l" rtl="0">
              <a:lnSpc>
                <a:spcPct val="90000"/>
              </a:lnSpc>
              <a:spcBef>
                <a:spcPts val="1000"/>
              </a:spcBef>
              <a:spcAft>
                <a:spcPts val="0"/>
              </a:spcAft>
              <a:buClr>
                <a:schemeClr val="dk1"/>
              </a:buClr>
              <a:buSzPts val="2800"/>
              <a:buChar char="•"/>
            </a:pPr>
            <a:r>
              <a:rPr lang="pt-BR"/>
              <a:t>Definir diferentes tipos de modelos de computação em nuvem</a:t>
            </a:r>
            <a:endParaRPr/>
          </a:p>
          <a:p>
            <a:pPr marL="228600" lvl="0" indent="-228600" algn="l" rtl="0">
              <a:lnSpc>
                <a:spcPct val="90000"/>
              </a:lnSpc>
              <a:spcBef>
                <a:spcPts val="1000"/>
              </a:spcBef>
              <a:spcAft>
                <a:spcPts val="0"/>
              </a:spcAft>
              <a:buClr>
                <a:schemeClr val="dk1"/>
              </a:buClr>
              <a:buSzPts val="2800"/>
              <a:buChar char="•"/>
            </a:pPr>
            <a:r>
              <a:rPr lang="pt-BR"/>
              <a:t>Descrever seis vantagens da computação em nuvem</a:t>
            </a:r>
            <a:endParaRPr strike="sngStrike"/>
          </a:p>
          <a:p>
            <a:pPr marL="228600" lvl="0" indent="-228600" algn="l" rtl="0">
              <a:lnSpc>
                <a:spcPct val="90000"/>
              </a:lnSpc>
              <a:spcBef>
                <a:spcPts val="1000"/>
              </a:spcBef>
              <a:spcAft>
                <a:spcPts val="0"/>
              </a:spcAft>
              <a:buClr>
                <a:schemeClr val="dk1"/>
              </a:buClr>
              <a:buSzPts val="2800"/>
              <a:buChar char="•"/>
            </a:pPr>
            <a:r>
              <a:rPr lang="pt-BR"/>
              <a:t>Reconhecer as principais categorias dos serviços da AWS e os principais serviços</a:t>
            </a:r>
            <a:endParaRPr strike="sngStrike"/>
          </a:p>
          <a:p>
            <a:pPr marL="228600" lvl="0" indent="-228600" algn="l" rtl="0">
              <a:lnSpc>
                <a:spcPct val="90000"/>
              </a:lnSpc>
              <a:spcBef>
                <a:spcPts val="1000"/>
              </a:spcBef>
              <a:spcAft>
                <a:spcPts val="0"/>
              </a:spcAft>
              <a:buClr>
                <a:schemeClr val="dk1"/>
              </a:buClr>
              <a:buSzPts val="2800"/>
              <a:buChar char="•"/>
            </a:pPr>
            <a:r>
              <a:rPr lang="pt-BR"/>
              <a:t>Repassar o conteúdo do AWS Cloud Adoption Framework</a:t>
            </a:r>
            <a:endParaRPr strike="sngStrike"/>
          </a:p>
          <a:p>
            <a:pPr marL="228600" lvl="0" indent="-5080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br>
              <a:rPr lang="pt-BR"/>
            </a:br>
            <a:endParaRPr/>
          </a:p>
          <a:p>
            <a:pPr marL="228600" lvl="0" indent="-5080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endParaRPr/>
          </a:p>
        </p:txBody>
      </p:sp>
      <p:sp>
        <p:nvSpPr>
          <p:cNvPr id="1126" name="Google Shape;1126;p42"/>
          <p:cNvSpPr txBox="1">
            <a:spLocks noGrp="1"/>
          </p:cNvSpPr>
          <p:nvPr>
            <p:ph type="ftr" idx="11"/>
          </p:nvPr>
        </p:nvSpPr>
        <p:spPr>
          <a:xfrm>
            <a:off x="419100" y="6356350"/>
            <a:ext cx="527433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1127" name="Google Shape;1127;p4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57</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131"/>
        <p:cNvGrpSpPr/>
        <p:nvPr/>
      </p:nvGrpSpPr>
      <p:grpSpPr>
        <a:xfrm>
          <a:off x="0" y="0"/>
          <a:ext cx="0" cy="0"/>
          <a:chOff x="0" y="0"/>
          <a:chExt cx="0" cy="0"/>
        </a:xfrm>
      </p:grpSpPr>
      <p:sp>
        <p:nvSpPr>
          <p:cNvPr id="1132" name="Google Shape;1132;p4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4000">
                <a:latin typeface="Arial"/>
                <a:ea typeface="Arial"/>
                <a:cs typeface="Arial"/>
                <a:sym typeface="Arial"/>
              </a:rPr>
              <a:t>Conclua o teste de conhecimento</a:t>
            </a:r>
            <a:endParaRPr/>
          </a:p>
        </p:txBody>
      </p:sp>
      <p:pic>
        <p:nvPicPr>
          <p:cNvPr id="1133" name="Google Shape;1133;p43"/>
          <p:cNvPicPr preferRelativeResize="0"/>
          <p:nvPr/>
        </p:nvPicPr>
        <p:blipFill rotWithShape="1">
          <a:blip r:embed="rId3">
            <a:alphaModFix/>
          </a:blip>
          <a:srcRect/>
          <a:stretch/>
        </p:blipFill>
        <p:spPr>
          <a:xfrm>
            <a:off x="2588755" y="1564105"/>
            <a:ext cx="6864617" cy="4576411"/>
          </a:xfrm>
          <a:prstGeom prst="rect">
            <a:avLst/>
          </a:prstGeom>
          <a:noFill/>
          <a:ln w="9525" cap="flat" cmpd="sng">
            <a:solidFill>
              <a:schemeClr val="accent1"/>
            </a:solidFill>
            <a:prstDash val="solid"/>
            <a:round/>
            <a:headEnd type="none" w="sm" len="sm"/>
            <a:tailEnd type="none" w="sm" len="sm"/>
          </a:ln>
        </p:spPr>
      </p:pic>
      <p:sp>
        <p:nvSpPr>
          <p:cNvPr id="1134" name="Google Shape;1134;p43"/>
          <p:cNvSpPr txBox="1">
            <a:spLocks noGrp="1"/>
          </p:cNvSpPr>
          <p:nvPr>
            <p:ph type="ftr" idx="11"/>
          </p:nvPr>
        </p:nvSpPr>
        <p:spPr>
          <a:xfrm>
            <a:off x="419100" y="6356350"/>
            <a:ext cx="5162191"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1135" name="Google Shape;1135;p4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58</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140"/>
        <p:cNvGrpSpPr/>
        <p:nvPr/>
      </p:nvGrpSpPr>
      <p:grpSpPr>
        <a:xfrm>
          <a:off x="0" y="0"/>
          <a:ext cx="0" cy="0"/>
          <a:chOff x="0" y="0"/>
          <a:chExt cx="0" cy="0"/>
        </a:xfrm>
      </p:grpSpPr>
      <p:sp>
        <p:nvSpPr>
          <p:cNvPr id="1141" name="Google Shape;1141;p4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Exemplo de pergunta do exame</a:t>
            </a:r>
            <a:endParaRPr/>
          </a:p>
        </p:txBody>
      </p:sp>
      <p:sp>
        <p:nvSpPr>
          <p:cNvPr id="1142" name="Google Shape;1142;p44"/>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400"/>
              <a:buNone/>
            </a:pPr>
            <a:r>
              <a:rPr lang="pt-BR" sz="2400"/>
              <a:t>Por que a </a:t>
            </a:r>
            <a:r>
              <a:rPr lang="pt-BR" sz="2400">
                <a:solidFill>
                  <a:schemeClr val="accent6"/>
                </a:solidFill>
              </a:rPr>
              <a:t>AWS é mais econômica do que datacenters tradicionais </a:t>
            </a:r>
            <a:r>
              <a:rPr lang="pt-BR" sz="2400"/>
              <a:t>para aplicativos com cargas de trabalho de computação </a:t>
            </a:r>
            <a:r>
              <a:rPr lang="pt-BR" sz="2400">
                <a:solidFill>
                  <a:schemeClr val="accent6"/>
                </a:solidFill>
              </a:rPr>
              <a:t>variáveis</a:t>
            </a:r>
            <a:r>
              <a:rPr lang="pt-BR" sz="2400"/>
              <a:t>?</a:t>
            </a:r>
            <a:endParaRPr/>
          </a:p>
          <a:p>
            <a:pPr marL="0" lvl="0" indent="0" algn="l" rtl="0">
              <a:lnSpc>
                <a:spcPct val="90000"/>
              </a:lnSpc>
              <a:spcBef>
                <a:spcPts val="1000"/>
              </a:spcBef>
              <a:spcAft>
                <a:spcPts val="0"/>
              </a:spcAft>
              <a:buClr>
                <a:schemeClr val="dk1"/>
              </a:buClr>
              <a:buSzPts val="2400"/>
              <a:buNone/>
            </a:pPr>
            <a:endParaRPr sz="2400"/>
          </a:p>
          <a:p>
            <a:pPr marL="457200" lvl="0" indent="-457200" algn="l" rtl="0">
              <a:lnSpc>
                <a:spcPct val="90000"/>
              </a:lnSpc>
              <a:spcBef>
                <a:spcPts val="1000"/>
              </a:spcBef>
              <a:spcAft>
                <a:spcPts val="0"/>
              </a:spcAft>
              <a:buClr>
                <a:schemeClr val="dk1"/>
              </a:buClr>
              <a:buSzPts val="2400"/>
              <a:buFont typeface="Arial"/>
              <a:buAutoNum type="alphaUcPeriod"/>
            </a:pPr>
            <a:r>
              <a:rPr lang="pt-BR" sz="2400"/>
              <a:t>Os custos do Amazon Elastic Compute Cloud (Amazon EC2) são cobrados mensalmente.</a:t>
            </a:r>
            <a:endParaRPr/>
          </a:p>
          <a:p>
            <a:pPr marL="457200" lvl="0" indent="-457200" algn="l" rtl="0">
              <a:lnSpc>
                <a:spcPct val="90000"/>
              </a:lnSpc>
              <a:spcBef>
                <a:spcPts val="1000"/>
              </a:spcBef>
              <a:spcAft>
                <a:spcPts val="0"/>
              </a:spcAft>
              <a:buClr>
                <a:schemeClr val="dk1"/>
              </a:buClr>
              <a:buSzPts val="2400"/>
              <a:buFont typeface="Arial"/>
              <a:buAutoNum type="alphaUcPeriod"/>
            </a:pPr>
            <a:r>
              <a:rPr lang="pt-BR" sz="2400"/>
              <a:t>Os clientes mantêm o acesso administrativo completo às suas instâncias do Amazon EC2.</a:t>
            </a:r>
            <a:endParaRPr/>
          </a:p>
          <a:p>
            <a:pPr marL="457200" lvl="0" indent="-457200" algn="l" rtl="0">
              <a:lnSpc>
                <a:spcPct val="90000"/>
              </a:lnSpc>
              <a:spcBef>
                <a:spcPts val="1000"/>
              </a:spcBef>
              <a:spcAft>
                <a:spcPts val="0"/>
              </a:spcAft>
              <a:buClr>
                <a:schemeClr val="accent6"/>
              </a:buClr>
              <a:buSzPts val="2400"/>
              <a:buFont typeface="Arial"/>
              <a:buAutoNum type="alphaUcPeriod"/>
            </a:pPr>
            <a:r>
              <a:rPr lang="pt-BR" sz="2400">
                <a:solidFill>
                  <a:schemeClr val="accent6"/>
                </a:solidFill>
              </a:rPr>
              <a:t>As instâncias do Amazon EC2 podem ser executadas sob demanda quando necessário.</a:t>
            </a:r>
            <a:endParaRPr/>
          </a:p>
          <a:p>
            <a:pPr marL="457200" lvl="0" indent="-457200" algn="l" rtl="0">
              <a:lnSpc>
                <a:spcPct val="90000"/>
              </a:lnSpc>
              <a:spcBef>
                <a:spcPts val="1000"/>
              </a:spcBef>
              <a:spcAft>
                <a:spcPts val="0"/>
              </a:spcAft>
              <a:buClr>
                <a:schemeClr val="dk1"/>
              </a:buClr>
              <a:buSzPts val="2400"/>
              <a:buFont typeface="Arial"/>
              <a:buAutoNum type="alphaUcPeriod"/>
            </a:pPr>
            <a:r>
              <a:rPr lang="pt-BR" sz="2400"/>
              <a:t>Os clientes podem executar permanentemente instâncias suficientes para lidar com picos de carga de trabalho.</a:t>
            </a:r>
            <a:endParaRPr/>
          </a:p>
        </p:txBody>
      </p:sp>
      <p:sp>
        <p:nvSpPr>
          <p:cNvPr id="1143" name="Google Shape;1143;p44" descr="box around AWS more economical than traditional data centers."/>
          <p:cNvSpPr/>
          <p:nvPr/>
        </p:nvSpPr>
        <p:spPr>
          <a:xfrm>
            <a:off x="1854678" y="1528175"/>
            <a:ext cx="7401465" cy="365760"/>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44" name="Google Shape;1144;p44" descr="box around varying."/>
          <p:cNvSpPr/>
          <p:nvPr/>
        </p:nvSpPr>
        <p:spPr>
          <a:xfrm>
            <a:off x="5830515" y="1898246"/>
            <a:ext cx="1312158" cy="365760"/>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45" name="Google Shape;1145;p44" descr="box around response C: Amazon EC2 instances can be launched on-demand when needed."/>
          <p:cNvSpPr/>
          <p:nvPr/>
        </p:nvSpPr>
        <p:spPr>
          <a:xfrm>
            <a:off x="419100" y="4332526"/>
            <a:ext cx="10639964" cy="748431"/>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46" name="Google Shape;1146;p44"/>
          <p:cNvSpPr txBox="1">
            <a:spLocks noGrp="1"/>
          </p:cNvSpPr>
          <p:nvPr>
            <p:ph type="ftr" idx="11"/>
          </p:nvPr>
        </p:nvSpPr>
        <p:spPr>
          <a:xfrm>
            <a:off x="419100" y="6356350"/>
            <a:ext cx="4687738"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pt-BR" sz="900" b="0" i="0">
                <a:solidFill>
                  <a:srgbClr val="888888"/>
                </a:solidFill>
                <a:latin typeface="Arial"/>
                <a:ea typeface="Arial"/>
                <a:cs typeface="Arial"/>
                <a:sym typeface="Arial"/>
              </a:rPr>
              <a:t>© 2019 Amazon Web Services, Inc. ou suas afiliadas. Todos os direitos reservados.</a:t>
            </a:r>
            <a:endParaRPr/>
          </a:p>
        </p:txBody>
      </p:sp>
      <p:sp>
        <p:nvSpPr>
          <p:cNvPr id="1147" name="Google Shape;1147;p4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4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4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Definição de computação em nuvem </a:t>
            </a:r>
            <a:endParaRPr/>
          </a:p>
        </p:txBody>
      </p:sp>
      <p:sp>
        <p:nvSpPr>
          <p:cNvPr id="446" name="Google Shape;446;p6"/>
          <p:cNvSpPr txBox="1">
            <a:spLocks noGrp="1"/>
          </p:cNvSpPr>
          <p:nvPr>
            <p:ph type="body" idx="1"/>
          </p:nvPr>
        </p:nvSpPr>
        <p:spPr>
          <a:xfrm>
            <a:off x="419100" y="1528175"/>
            <a:ext cx="11353800" cy="121333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5"/>
              </a:buClr>
              <a:buSzPts val="2400"/>
              <a:buNone/>
            </a:pPr>
            <a:r>
              <a:rPr lang="pt-BR" sz="2400" b="1" dirty="0">
                <a:solidFill>
                  <a:schemeClr val="accent5"/>
                </a:solidFill>
                <a:latin typeface="Arial"/>
                <a:ea typeface="Arial"/>
                <a:cs typeface="Arial"/>
                <a:sym typeface="Arial"/>
              </a:rPr>
              <a:t>Computação em nuvem</a:t>
            </a:r>
            <a:r>
              <a:rPr lang="pt-BR" sz="2400" dirty="0">
                <a:latin typeface="Arial"/>
                <a:ea typeface="Arial"/>
                <a:cs typeface="Arial"/>
                <a:sym typeface="Arial"/>
              </a:rPr>
              <a:t> é a entrega </a:t>
            </a:r>
            <a:r>
              <a:rPr lang="pt-BR" sz="2400" b="1" dirty="0">
                <a:solidFill>
                  <a:schemeClr val="accent5"/>
                </a:solidFill>
                <a:latin typeface="Arial"/>
                <a:ea typeface="Arial"/>
                <a:cs typeface="Arial"/>
                <a:sym typeface="Arial"/>
              </a:rPr>
              <a:t>sob demanda</a:t>
            </a:r>
            <a:r>
              <a:rPr lang="pt-BR" sz="2400" i="1" dirty="0">
                <a:latin typeface="Arial"/>
                <a:ea typeface="Arial"/>
                <a:cs typeface="Arial"/>
                <a:sym typeface="Arial"/>
              </a:rPr>
              <a:t> </a:t>
            </a:r>
            <a:r>
              <a:rPr lang="pt-BR" sz="2400" dirty="0">
                <a:latin typeface="Arial"/>
                <a:ea typeface="Arial"/>
                <a:cs typeface="Arial"/>
                <a:sym typeface="Arial"/>
              </a:rPr>
              <a:t>de poder computacional, banco de dados, armazenamento, aplicativos e outros recursos de TI </a:t>
            </a:r>
            <a:r>
              <a:rPr lang="pt-BR" sz="2400" b="1" dirty="0">
                <a:solidFill>
                  <a:schemeClr val="accent5"/>
                </a:solidFill>
                <a:latin typeface="Arial"/>
                <a:ea typeface="Arial"/>
                <a:cs typeface="Arial"/>
                <a:sym typeface="Arial"/>
              </a:rPr>
              <a:t>pela Internet</a:t>
            </a:r>
            <a:r>
              <a:rPr lang="pt-BR" sz="2400" b="1" dirty="0">
                <a:solidFill>
                  <a:schemeClr val="accent1"/>
                </a:solidFill>
                <a:latin typeface="Arial"/>
                <a:ea typeface="Arial"/>
                <a:cs typeface="Arial"/>
                <a:sym typeface="Arial"/>
              </a:rPr>
              <a:t> </a:t>
            </a:r>
            <a:r>
              <a:rPr lang="pt-BR" sz="2400" dirty="0">
                <a:latin typeface="Arial"/>
                <a:ea typeface="Arial"/>
                <a:cs typeface="Arial"/>
                <a:sym typeface="Arial"/>
              </a:rPr>
              <a:t>com uma definição de preço</a:t>
            </a:r>
            <a:r>
              <a:rPr lang="pt-BR" sz="2400" b="1" i="1" dirty="0">
                <a:latin typeface="Arial"/>
                <a:ea typeface="Arial"/>
                <a:cs typeface="Arial"/>
                <a:sym typeface="Arial"/>
              </a:rPr>
              <a:t> </a:t>
            </a:r>
            <a:r>
              <a:rPr lang="pt-BR" sz="2400" b="1" dirty="0">
                <a:solidFill>
                  <a:schemeClr val="accent5"/>
                </a:solidFill>
                <a:latin typeface="Arial"/>
                <a:ea typeface="Arial"/>
                <a:cs typeface="Arial"/>
                <a:sym typeface="Arial"/>
              </a:rPr>
              <a:t>conforme o uso</a:t>
            </a:r>
            <a:r>
              <a:rPr lang="pt-BR" sz="2400" dirty="0">
                <a:latin typeface="Arial"/>
                <a:ea typeface="Arial"/>
                <a:cs typeface="Arial"/>
                <a:sym typeface="Arial"/>
              </a:rPr>
              <a:t>.</a:t>
            </a:r>
            <a:endParaRPr dirty="0"/>
          </a:p>
          <a:p>
            <a:pPr marL="228600" lvl="0" indent="-50800" algn="l" rtl="0">
              <a:lnSpc>
                <a:spcPct val="90000"/>
              </a:lnSpc>
              <a:spcBef>
                <a:spcPts val="1000"/>
              </a:spcBef>
              <a:spcAft>
                <a:spcPts val="0"/>
              </a:spcAft>
              <a:buClr>
                <a:schemeClr val="dk1"/>
              </a:buClr>
              <a:buSzPts val="2800"/>
              <a:buNone/>
            </a:pPr>
            <a:endParaRPr dirty="0">
              <a:latin typeface="Arial"/>
              <a:ea typeface="Arial"/>
              <a:cs typeface="Arial"/>
              <a:sym typeface="Arial"/>
            </a:endParaRPr>
          </a:p>
        </p:txBody>
      </p:sp>
      <p:pic>
        <p:nvPicPr>
          <p:cNvPr id="447" name="Google Shape;447;p6" descr="Shows an illustration of a cloud over some colorful office buildings."/>
          <p:cNvPicPr preferRelativeResize="0"/>
          <p:nvPr/>
        </p:nvPicPr>
        <p:blipFill rotWithShape="1">
          <a:blip r:embed="rId3">
            <a:alphaModFix/>
          </a:blip>
          <a:srcRect/>
          <a:stretch/>
        </p:blipFill>
        <p:spPr>
          <a:xfrm>
            <a:off x="3457821" y="2896985"/>
            <a:ext cx="4957042" cy="3303887"/>
          </a:xfrm>
          <a:prstGeom prst="rect">
            <a:avLst/>
          </a:prstGeom>
          <a:noFill/>
          <a:ln w="127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effectLst>
        </p:spPr>
      </p:pic>
      <p:sp>
        <p:nvSpPr>
          <p:cNvPr id="448" name="Google Shape;448;p6"/>
          <p:cNvSpPr txBox="1">
            <a:spLocks noGrp="1"/>
          </p:cNvSpPr>
          <p:nvPr>
            <p:ph type="ftr" idx="11"/>
          </p:nvPr>
        </p:nvSpPr>
        <p:spPr>
          <a:xfrm>
            <a:off x="419100" y="6356350"/>
            <a:ext cx="4454825"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49" name="Google Shape;449;p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6</a:t>
            </a:fld>
            <a:endParaRPr/>
          </a:p>
        </p:txBody>
      </p:sp>
      <p:sp>
        <p:nvSpPr>
          <p:cNvPr id="7" name="Google Shape;446;p6">
            <a:extLst>
              <a:ext uri="{FF2B5EF4-FFF2-40B4-BE49-F238E27FC236}">
                <a16:creationId xmlns:a16="http://schemas.microsoft.com/office/drawing/2014/main" id="{952E70A5-1893-4051-A55E-D4806C922CB2}"/>
              </a:ext>
            </a:extLst>
          </p:cNvPr>
          <p:cNvSpPr txBox="1">
            <a:spLocks/>
          </p:cNvSpPr>
          <p:nvPr/>
        </p:nvSpPr>
        <p:spPr>
          <a:xfrm>
            <a:off x="419100" y="1528175"/>
            <a:ext cx="11353800" cy="121333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marL="0" lvl="0" indent="0">
              <a:lnSpc>
                <a:spcPct val="100000"/>
              </a:lnSpc>
              <a:spcBef>
                <a:spcPts val="0"/>
              </a:spcBef>
              <a:buSzPts val="1100"/>
              <a:buNone/>
              <a:defRPr/>
            </a:pPr>
            <a:r>
              <a:rPr lang="pt-BR" sz="2400" dirty="0"/>
              <a:t>É</a:t>
            </a:r>
            <a:r>
              <a:rPr lang="pt-BR" sz="2400" b="1" dirty="0"/>
              <a:t> </a:t>
            </a:r>
            <a:r>
              <a:rPr lang="pt-BR" sz="2400" b="1" dirty="0">
                <a:solidFill>
                  <a:schemeClr val="accent5"/>
                </a:solidFill>
              </a:rPr>
              <a:t>entrega sob demanda </a:t>
            </a:r>
            <a:r>
              <a:rPr lang="pt-BR" sz="2400" dirty="0"/>
              <a:t>de</a:t>
            </a:r>
            <a:r>
              <a:rPr lang="pt-BR" sz="2400" b="1" dirty="0"/>
              <a:t> </a:t>
            </a:r>
            <a:r>
              <a:rPr lang="pt-BR" sz="2400" b="1" dirty="0">
                <a:solidFill>
                  <a:schemeClr val="accent3">
                    <a:lumMod val="50000"/>
                  </a:schemeClr>
                </a:solidFill>
              </a:rPr>
              <a:t>recursos computacionais</a:t>
            </a:r>
            <a:r>
              <a:rPr lang="pt-BR" sz="2400" b="1" dirty="0"/>
              <a:t>, </a:t>
            </a:r>
            <a:r>
              <a:rPr lang="pt-BR" sz="2400" dirty="0"/>
              <a:t>através de uma </a:t>
            </a:r>
            <a:r>
              <a:rPr lang="pt-BR" sz="2400" b="1" dirty="0">
                <a:solidFill>
                  <a:schemeClr val="accent3">
                    <a:lumMod val="50000"/>
                  </a:schemeClr>
                </a:solidFill>
              </a:rPr>
              <a:t>plataforma se serviços via internet</a:t>
            </a:r>
            <a:r>
              <a:rPr lang="pt-BR" sz="2400" b="1" dirty="0"/>
              <a:t>, </a:t>
            </a:r>
            <a:r>
              <a:rPr lang="pt-BR" sz="2400" dirty="0"/>
              <a:t>sem o</a:t>
            </a:r>
            <a:r>
              <a:rPr lang="pt-BR" sz="2400" b="1" dirty="0"/>
              <a:t> </a:t>
            </a:r>
            <a:r>
              <a:rPr lang="pt-BR" sz="2400" b="1" dirty="0">
                <a:solidFill>
                  <a:schemeClr val="accent6">
                    <a:lumMod val="50000"/>
                  </a:schemeClr>
                </a:solidFill>
              </a:rPr>
              <a:t>gerenciamento</a:t>
            </a:r>
            <a:r>
              <a:rPr lang="pt-BR" sz="2400" b="1" dirty="0"/>
              <a:t> </a:t>
            </a:r>
            <a:r>
              <a:rPr lang="pt-BR" sz="2400" dirty="0"/>
              <a:t>ativos desses recursos pelo usuário.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446">
                                            <p:txEl>
                                              <p:pRg st="0" end="0"/>
                                            </p:txEl>
                                          </p:spTgt>
                                        </p:tgtEl>
                                      </p:cBhvr>
                                    </p:animEffect>
                                    <p:set>
                                      <p:cBhvr>
                                        <p:cTn id="7" dur="1" fill="hold">
                                          <p:stCondLst>
                                            <p:cond delay="499"/>
                                          </p:stCondLst>
                                        </p:cTn>
                                        <p:tgtEl>
                                          <p:spTgt spid="446">
                                            <p:txEl>
                                              <p:pRg st="0" end="0"/>
                                            </p:txEl>
                                          </p:spTgt>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 grpId="0" build="p"/>
      <p:bldP spid="7"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151"/>
        <p:cNvGrpSpPr/>
        <p:nvPr/>
      </p:nvGrpSpPr>
      <p:grpSpPr>
        <a:xfrm>
          <a:off x="0" y="0"/>
          <a:ext cx="0" cy="0"/>
          <a:chOff x="0" y="0"/>
          <a:chExt cx="0" cy="0"/>
        </a:xfrm>
      </p:grpSpPr>
      <p:sp>
        <p:nvSpPr>
          <p:cNvPr id="1152" name="Google Shape;1152;p4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Recursos adicionais</a:t>
            </a:r>
            <a:endParaRPr/>
          </a:p>
        </p:txBody>
      </p:sp>
      <p:sp>
        <p:nvSpPr>
          <p:cNvPr id="1153" name="Google Shape;1153;p45"/>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pt-BR" u="sng">
                <a:solidFill>
                  <a:schemeClr val="hlink"/>
                </a:solidFill>
                <a:hlinkClick r:id="rId3"/>
              </a:rPr>
              <a:t>O que é a AWS?</a:t>
            </a:r>
            <a:r>
              <a:rPr lang="pt-BR"/>
              <a:t> Vídeo do YouTube</a:t>
            </a:r>
            <a:endParaRPr/>
          </a:p>
          <a:p>
            <a:pPr marL="228600" lvl="0" indent="-228600" algn="l" rtl="0">
              <a:lnSpc>
                <a:spcPct val="90000"/>
              </a:lnSpc>
              <a:spcBef>
                <a:spcPts val="1000"/>
              </a:spcBef>
              <a:spcAft>
                <a:spcPts val="0"/>
              </a:spcAft>
              <a:buClr>
                <a:schemeClr val="dk1"/>
              </a:buClr>
              <a:buSzPts val="2800"/>
              <a:buChar char="•"/>
            </a:pPr>
            <a:r>
              <a:rPr lang="pt-BR"/>
              <a:t>Site </a:t>
            </a:r>
            <a:r>
              <a:rPr lang="pt-BR" u="sng">
                <a:solidFill>
                  <a:schemeClr val="hlink"/>
                </a:solidFill>
                <a:hlinkClick r:id="rId4"/>
              </a:rPr>
              <a:t>Computação em nuvem com a AWS</a:t>
            </a:r>
            <a:endParaRPr/>
          </a:p>
          <a:p>
            <a:pPr marL="228600" lvl="0" indent="-228600" algn="l" rtl="0">
              <a:lnSpc>
                <a:spcPct val="90000"/>
              </a:lnSpc>
              <a:spcBef>
                <a:spcPts val="1000"/>
              </a:spcBef>
              <a:spcAft>
                <a:spcPts val="0"/>
              </a:spcAft>
              <a:buClr>
                <a:schemeClr val="dk1"/>
              </a:buClr>
              <a:buSzPts val="2800"/>
              <a:buChar char="•"/>
            </a:pPr>
            <a:r>
              <a:rPr lang="pt-BR"/>
              <a:t>Artigo técnico</a:t>
            </a:r>
            <a:r>
              <a:rPr lang="pt-BR" u="sng">
                <a:solidFill>
                  <a:schemeClr val="hlink"/>
                </a:solidFill>
                <a:hlinkClick r:id="rId5"/>
              </a:rPr>
              <a:t> Visão geral do Amazon Web Services</a:t>
            </a:r>
            <a:endParaRPr/>
          </a:p>
          <a:p>
            <a:pPr marL="228600" lvl="0" indent="-228600" algn="l" rtl="0">
              <a:lnSpc>
                <a:spcPct val="90000"/>
              </a:lnSpc>
              <a:spcBef>
                <a:spcPts val="1000"/>
              </a:spcBef>
              <a:spcAft>
                <a:spcPts val="0"/>
              </a:spcAft>
              <a:buClr>
                <a:schemeClr val="dk1"/>
              </a:buClr>
              <a:buSzPts val="2800"/>
              <a:buChar char="•"/>
            </a:pPr>
            <a:r>
              <a:rPr lang="pt-BR"/>
              <a:t>Artigo técnico</a:t>
            </a:r>
            <a:r>
              <a:rPr lang="pt-BR" u="sng">
                <a:solidFill>
                  <a:schemeClr val="hlink"/>
                </a:solidFill>
                <a:hlinkClick r:id="rId6"/>
              </a:rPr>
              <a:t> Visão geral do AWS Cloud Adoption Framework</a:t>
            </a:r>
            <a:endParaRPr/>
          </a:p>
          <a:p>
            <a:pPr marL="228600" lvl="0" indent="-228600" algn="l" rtl="0">
              <a:lnSpc>
                <a:spcPct val="90000"/>
              </a:lnSpc>
              <a:spcBef>
                <a:spcPts val="1000"/>
              </a:spcBef>
              <a:spcAft>
                <a:spcPts val="0"/>
              </a:spcAft>
              <a:buClr>
                <a:schemeClr val="dk1"/>
              </a:buClr>
              <a:buSzPts val="2800"/>
              <a:buChar char="•"/>
            </a:pPr>
            <a:r>
              <a:rPr lang="pt-BR"/>
              <a:t>Publicação no blog AWS Cloud Enterprise Strategy:</a:t>
            </a:r>
            <a:br>
              <a:rPr lang="pt-BR"/>
            </a:br>
            <a:r>
              <a:rPr lang="pt-BR" u="sng">
                <a:solidFill>
                  <a:schemeClr val="hlink"/>
                </a:solidFill>
                <a:hlinkClick r:id="rId7"/>
              </a:rPr>
              <a:t> 6 estratégias para migrar aplicativos para a nuvem</a:t>
            </a:r>
            <a:endParaRPr/>
          </a:p>
          <a:p>
            <a:pPr marL="0" lvl="0" indent="0" algn="l" rtl="0">
              <a:lnSpc>
                <a:spcPct val="90000"/>
              </a:lnSpc>
              <a:spcBef>
                <a:spcPts val="1000"/>
              </a:spcBef>
              <a:spcAft>
                <a:spcPts val="0"/>
              </a:spcAft>
              <a:buClr>
                <a:schemeClr val="dk1"/>
              </a:buClr>
              <a:buSzPts val="2800"/>
              <a:buNone/>
            </a:pPr>
            <a:endParaRPr/>
          </a:p>
        </p:txBody>
      </p:sp>
      <p:sp>
        <p:nvSpPr>
          <p:cNvPr id="1154" name="Google Shape;1154;p45"/>
          <p:cNvSpPr txBox="1">
            <a:spLocks noGrp="1"/>
          </p:cNvSpPr>
          <p:nvPr>
            <p:ph type="ftr" idx="11"/>
          </p:nvPr>
        </p:nvSpPr>
        <p:spPr>
          <a:xfrm>
            <a:off x="419100" y="6356350"/>
            <a:ext cx="4877519"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1155" name="Google Shape;1155;p4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60</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sp>
        <p:nvSpPr>
          <p:cNvPr id="1160" name="Google Shape;1160;p46"/>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6000"/>
              <a:buFont typeface="Arial"/>
              <a:buNone/>
            </a:pPr>
            <a:r>
              <a:rPr lang="pt-BR"/>
              <a:t>Obrigado</a:t>
            </a:r>
            <a:endParaRPr u="sng"/>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dirty="0"/>
              <a:t>Usamos computação em nuvem </a:t>
            </a:r>
            <a:endParaRPr dirty="0"/>
          </a:p>
        </p:txBody>
      </p:sp>
      <p:sp>
        <p:nvSpPr>
          <p:cNvPr id="446" name="Google Shape;446;p6"/>
          <p:cNvSpPr txBox="1">
            <a:spLocks noGrp="1"/>
          </p:cNvSpPr>
          <p:nvPr>
            <p:ph type="body" idx="1"/>
          </p:nvPr>
        </p:nvSpPr>
        <p:spPr>
          <a:xfrm>
            <a:off x="419100" y="1528175"/>
            <a:ext cx="11353800" cy="1213332"/>
          </a:xfrm>
          <a:prstGeom prst="rect">
            <a:avLst/>
          </a:prstGeom>
          <a:noFill/>
          <a:ln>
            <a:noFill/>
          </a:ln>
        </p:spPr>
        <p:txBody>
          <a:bodyPr spcFirstLastPara="1" wrap="square" lIns="91425" tIns="45700" rIns="91425" bIns="45700" anchor="t" anchorCtr="0">
            <a:noAutofit/>
          </a:bodyPr>
          <a:lstStyle/>
          <a:p>
            <a:pPr marL="0" lvl="0" indent="0">
              <a:spcBef>
                <a:spcPts val="0"/>
              </a:spcBef>
              <a:buClr>
                <a:schemeClr val="accent5"/>
              </a:buClr>
              <a:buSzPts val="2400"/>
              <a:buNone/>
            </a:pPr>
            <a:r>
              <a:rPr lang="pt-BR" sz="2400" dirty="0"/>
              <a:t>Constantemente usamos </a:t>
            </a:r>
            <a:r>
              <a:rPr lang="pt-BR" sz="2400" b="1" dirty="0">
                <a:solidFill>
                  <a:schemeClr val="accent5"/>
                </a:solidFill>
              </a:rPr>
              <a:t>c</a:t>
            </a:r>
            <a:r>
              <a:rPr lang="pt-BR" sz="2400" b="1" dirty="0">
                <a:solidFill>
                  <a:schemeClr val="accent5"/>
                </a:solidFill>
                <a:latin typeface="Arial"/>
                <a:ea typeface="Arial"/>
                <a:cs typeface="Arial"/>
                <a:sym typeface="Arial"/>
              </a:rPr>
              <a:t>omputação em nuvem</a:t>
            </a:r>
            <a:r>
              <a:rPr lang="pt-BR" sz="2400" dirty="0">
                <a:latin typeface="Arial"/>
                <a:ea typeface="Arial"/>
                <a:cs typeface="Arial"/>
                <a:sym typeface="Arial"/>
              </a:rPr>
              <a:t> e sem percebemos.</a:t>
            </a:r>
          </a:p>
          <a:p>
            <a:pPr marL="0" lvl="0" indent="0">
              <a:spcBef>
                <a:spcPts val="0"/>
              </a:spcBef>
              <a:buClr>
                <a:schemeClr val="accent5"/>
              </a:buClr>
              <a:buSzPts val="2400"/>
              <a:buNone/>
            </a:pPr>
            <a:r>
              <a:rPr lang="pt-BR" sz="2400" dirty="0"/>
              <a:t>Não pagamos (</a:t>
            </a:r>
            <a:r>
              <a:rPr lang="pt-BR" sz="2400" b="1" dirty="0">
                <a:solidFill>
                  <a:schemeClr val="accent5"/>
                </a:solidFill>
              </a:rPr>
              <a:t>$0,00) </a:t>
            </a:r>
            <a:r>
              <a:rPr lang="pt-BR" sz="2400" dirty="0"/>
              <a:t>nada por isso. </a:t>
            </a:r>
            <a:endParaRPr dirty="0">
              <a:latin typeface="Arial"/>
              <a:ea typeface="Arial"/>
              <a:cs typeface="Arial"/>
              <a:sym typeface="Arial"/>
            </a:endParaRPr>
          </a:p>
        </p:txBody>
      </p:sp>
      <p:sp>
        <p:nvSpPr>
          <p:cNvPr id="448" name="Google Shape;448;p6"/>
          <p:cNvSpPr txBox="1">
            <a:spLocks noGrp="1"/>
          </p:cNvSpPr>
          <p:nvPr>
            <p:ph type="ftr" idx="11"/>
          </p:nvPr>
        </p:nvSpPr>
        <p:spPr>
          <a:xfrm>
            <a:off x="419100" y="6356350"/>
            <a:ext cx="4454825"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49" name="Google Shape;449;p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7</a:t>
            </a:fld>
            <a:endParaRPr/>
          </a:p>
        </p:txBody>
      </p:sp>
      <p:pic>
        <p:nvPicPr>
          <p:cNvPr id="1026" name="Picture 2" descr="Via USB: como usar um celular ou tablet Android como receptor Wi-Fi em PCs  - TecMundo">
            <a:extLst>
              <a:ext uri="{FF2B5EF4-FFF2-40B4-BE49-F238E27FC236}">
                <a16:creationId xmlns:a16="http://schemas.microsoft.com/office/drawing/2014/main" id="{6C42AB47-F282-49C1-A3A3-C727EFF482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8943" y="2741507"/>
            <a:ext cx="9514114" cy="3567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3531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446">
                                            <p:txEl>
                                              <p:pRg st="0" end="0"/>
                                            </p:txEl>
                                          </p:spTgt>
                                        </p:tgtEl>
                                      </p:cBhvr>
                                    </p:animEffect>
                                    <p:set>
                                      <p:cBhvr>
                                        <p:cTn id="7" dur="1" fill="hold">
                                          <p:stCondLst>
                                            <p:cond delay="499"/>
                                          </p:stCondLst>
                                        </p:cTn>
                                        <p:tgtEl>
                                          <p:spTgt spid="446">
                                            <p:txEl>
                                              <p:pRg st="0" end="0"/>
                                            </p:txEl>
                                          </p:spTgt>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446">
                                            <p:txEl>
                                              <p:pRg st="1" end="1"/>
                                            </p:txEl>
                                          </p:spTgt>
                                        </p:tgtEl>
                                      </p:cBhvr>
                                    </p:animEffect>
                                    <p:set>
                                      <p:cBhvr>
                                        <p:cTn id="12" dur="1" fill="hold">
                                          <p:stCondLst>
                                            <p:cond delay="499"/>
                                          </p:stCondLst>
                                        </p:cTn>
                                        <p:tgtEl>
                                          <p:spTgt spid="446">
                                            <p:txEl>
                                              <p:pRg st="1" end="1"/>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Infraestrutura como software</a:t>
            </a:r>
            <a:endParaRPr/>
          </a:p>
        </p:txBody>
      </p:sp>
      <p:sp>
        <p:nvSpPr>
          <p:cNvPr id="455" name="Google Shape;455;p7"/>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pt-BR" sz="2400"/>
              <a:t>A computação em nuvem permite que você </a:t>
            </a:r>
            <a:r>
              <a:rPr lang="pt-BR" sz="2400" b="1">
                <a:solidFill>
                  <a:schemeClr val="accent5"/>
                </a:solidFill>
              </a:rPr>
              <a:t>deixe de pensar em sua infraestrutura como hardware</a:t>
            </a:r>
            <a:r>
              <a:rPr lang="pt-BR" sz="2400"/>
              <a:t> e passe a </a:t>
            </a:r>
            <a:r>
              <a:rPr lang="pt-BR" sz="2400" b="1">
                <a:solidFill>
                  <a:schemeClr val="accent5"/>
                </a:solidFill>
              </a:rPr>
              <a:t>pensar nela (e usá-la) como software</a:t>
            </a:r>
            <a:r>
              <a:rPr lang="pt-BR" sz="2400" b="1">
                <a:solidFill>
                  <a:srgbClr val="0070C0"/>
                </a:solidFill>
              </a:rPr>
              <a:t>.</a:t>
            </a:r>
            <a:endParaRPr sz="2400" b="1">
              <a:solidFill>
                <a:srgbClr val="0070C0"/>
              </a:solidFill>
            </a:endParaRPr>
          </a:p>
        </p:txBody>
      </p:sp>
      <p:pic>
        <p:nvPicPr>
          <p:cNvPr id="456" name="Google Shape;456;p7" descr="Shows racks of computers in a data center."/>
          <p:cNvPicPr preferRelativeResize="0"/>
          <p:nvPr/>
        </p:nvPicPr>
        <p:blipFill rotWithShape="1">
          <a:blip r:embed="rId3">
            <a:alphaModFix/>
          </a:blip>
          <a:srcRect/>
          <a:stretch/>
        </p:blipFill>
        <p:spPr>
          <a:xfrm>
            <a:off x="841111" y="2629578"/>
            <a:ext cx="4483101" cy="3178028"/>
          </a:xfrm>
          <a:prstGeom prst="rect">
            <a:avLst/>
          </a:prstGeom>
          <a:noFill/>
          <a:ln w="127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effectLst>
        </p:spPr>
      </p:pic>
      <p:sp>
        <p:nvSpPr>
          <p:cNvPr id="457" name="Google Shape;457;p7" descr="Black right-pointing arrow."/>
          <p:cNvSpPr/>
          <p:nvPr/>
        </p:nvSpPr>
        <p:spPr>
          <a:xfrm>
            <a:off x="5500895" y="3704068"/>
            <a:ext cx="1196829" cy="1029049"/>
          </a:xfrm>
          <a:prstGeom prst="rightArrow">
            <a:avLst>
              <a:gd name="adj1" fmla="val 50000"/>
              <a:gd name="adj2" fmla="val 50000"/>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dk2"/>
              </a:solidFill>
              <a:latin typeface="Arial"/>
              <a:ea typeface="Arial"/>
              <a:cs typeface="Arial"/>
              <a:sym typeface="Arial"/>
            </a:endParaRPr>
          </a:p>
        </p:txBody>
      </p:sp>
      <p:sp>
        <p:nvSpPr>
          <p:cNvPr id="459" name="Google Shape;459;p7"/>
          <p:cNvSpPr txBox="1">
            <a:spLocks noGrp="1"/>
          </p:cNvSpPr>
          <p:nvPr>
            <p:ph type="ftr" idx="11"/>
          </p:nvPr>
        </p:nvSpPr>
        <p:spPr>
          <a:xfrm>
            <a:off x="419100" y="6356350"/>
            <a:ext cx="459284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60" name="Google Shape;460;p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8</a:t>
            </a:fld>
            <a:endParaRPr/>
          </a:p>
        </p:txBody>
      </p:sp>
      <p:pic>
        <p:nvPicPr>
          <p:cNvPr id="2050" name="Picture 2" descr="O que é software? - DeUmZoom">
            <a:extLst>
              <a:ext uri="{FF2B5EF4-FFF2-40B4-BE49-F238E27FC236}">
                <a16:creationId xmlns:a16="http://schemas.microsoft.com/office/drawing/2014/main" id="{AD8BEDB2-F0D4-4B26-A900-08A3E482C5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67790" y="2646670"/>
            <a:ext cx="4659784" cy="31746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Modelo de computação tradicional</a:t>
            </a:r>
            <a:endParaRPr/>
          </a:p>
        </p:txBody>
      </p:sp>
      <p:pic>
        <p:nvPicPr>
          <p:cNvPr id="466" name="Google Shape;466;p8" descr="Shows racks of computers in a data center."/>
          <p:cNvPicPr preferRelativeResize="0"/>
          <p:nvPr/>
        </p:nvPicPr>
        <p:blipFill rotWithShape="1">
          <a:blip r:embed="rId3">
            <a:alphaModFix/>
          </a:blip>
          <a:srcRect/>
          <a:stretch/>
        </p:blipFill>
        <p:spPr>
          <a:xfrm>
            <a:off x="449054" y="2382545"/>
            <a:ext cx="4585336" cy="3250500"/>
          </a:xfrm>
          <a:prstGeom prst="rect">
            <a:avLst/>
          </a:prstGeom>
          <a:noFill/>
          <a:ln w="127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effectLst>
        </p:spPr>
      </p:pic>
      <p:sp>
        <p:nvSpPr>
          <p:cNvPr id="467" name="Google Shape;467;p8"/>
          <p:cNvSpPr txBox="1">
            <a:spLocks noGrp="1"/>
          </p:cNvSpPr>
          <p:nvPr>
            <p:ph type="body" idx="1"/>
          </p:nvPr>
        </p:nvSpPr>
        <p:spPr>
          <a:xfrm>
            <a:off x="5439722" y="1551141"/>
            <a:ext cx="6736078" cy="4913308"/>
          </a:xfrm>
          <a:prstGeom prst="rect">
            <a:avLst/>
          </a:prstGeom>
          <a:noFill/>
          <a:ln>
            <a:noFill/>
          </a:ln>
        </p:spPr>
        <p:txBody>
          <a:bodyPr spcFirstLastPara="1" wrap="square" lIns="91425" tIns="45700" rIns="91425" bIns="45700" anchor="t" anchorCtr="0">
            <a:noAutofit/>
          </a:bodyPr>
          <a:lstStyle/>
          <a:p>
            <a:pPr marL="457200" lvl="0" indent="-457200" algn="l" rtl="0">
              <a:lnSpc>
                <a:spcPct val="100000"/>
              </a:lnSpc>
              <a:spcBef>
                <a:spcPts val="0"/>
              </a:spcBef>
              <a:spcAft>
                <a:spcPts val="0"/>
              </a:spcAft>
              <a:buClr>
                <a:schemeClr val="dk1"/>
              </a:buClr>
              <a:buSzPts val="2600"/>
              <a:buChar char="•"/>
            </a:pPr>
            <a:r>
              <a:rPr lang="pt-BR" sz="2600">
                <a:latin typeface="Arial"/>
                <a:ea typeface="Arial"/>
                <a:cs typeface="Arial"/>
                <a:sym typeface="Arial"/>
              </a:rPr>
              <a:t>Infraestrutura como hardware</a:t>
            </a:r>
            <a:endParaRPr/>
          </a:p>
          <a:p>
            <a:pPr marL="457200" lvl="0" indent="-457200" algn="l" rtl="0">
              <a:lnSpc>
                <a:spcPct val="100000"/>
              </a:lnSpc>
              <a:spcBef>
                <a:spcPts val="1000"/>
              </a:spcBef>
              <a:spcAft>
                <a:spcPts val="0"/>
              </a:spcAft>
              <a:buClr>
                <a:schemeClr val="dk1"/>
              </a:buClr>
              <a:buSzPts val="2600"/>
              <a:buChar char="•"/>
            </a:pPr>
            <a:r>
              <a:rPr lang="pt-BR" sz="2600">
                <a:latin typeface="Arial"/>
                <a:ea typeface="Arial"/>
                <a:cs typeface="Arial"/>
                <a:sym typeface="Arial"/>
              </a:rPr>
              <a:t>Soluções de hardware:</a:t>
            </a:r>
            <a:endParaRPr/>
          </a:p>
          <a:p>
            <a:pPr marL="914400" lvl="1" indent="-457200" algn="l" rtl="0">
              <a:lnSpc>
                <a:spcPct val="100000"/>
              </a:lnSpc>
              <a:spcBef>
                <a:spcPts val="500"/>
              </a:spcBef>
              <a:spcAft>
                <a:spcPts val="0"/>
              </a:spcAft>
              <a:buClr>
                <a:schemeClr val="dk1"/>
              </a:buClr>
              <a:buSzPts val="2600"/>
              <a:buChar char="•"/>
            </a:pPr>
            <a:r>
              <a:rPr lang="pt-BR" sz="2600">
                <a:latin typeface="Arial"/>
                <a:ea typeface="Arial"/>
                <a:cs typeface="Arial"/>
                <a:sym typeface="Arial"/>
              </a:rPr>
              <a:t>Exigem espaço, equipe, segurança física, planejamento, despesas de capital</a:t>
            </a:r>
            <a:endParaRPr/>
          </a:p>
          <a:p>
            <a:pPr marL="914400" lvl="1" indent="-457200" algn="l" rtl="0">
              <a:lnSpc>
                <a:spcPct val="100000"/>
              </a:lnSpc>
              <a:spcBef>
                <a:spcPts val="500"/>
              </a:spcBef>
              <a:spcAft>
                <a:spcPts val="0"/>
              </a:spcAft>
              <a:buClr>
                <a:schemeClr val="dk1"/>
              </a:buClr>
              <a:buSzPts val="2600"/>
              <a:buChar char="•"/>
            </a:pPr>
            <a:r>
              <a:rPr lang="pt-BR" sz="2600">
                <a:latin typeface="Arial"/>
                <a:ea typeface="Arial"/>
                <a:cs typeface="Arial"/>
                <a:sym typeface="Arial"/>
              </a:rPr>
              <a:t>Têm um ciclo longo de aquisição de hardware</a:t>
            </a:r>
            <a:endParaRPr/>
          </a:p>
          <a:p>
            <a:pPr marL="914400" lvl="1" indent="-457200" algn="l" rtl="0">
              <a:lnSpc>
                <a:spcPct val="100000"/>
              </a:lnSpc>
              <a:spcBef>
                <a:spcPts val="500"/>
              </a:spcBef>
              <a:spcAft>
                <a:spcPts val="0"/>
              </a:spcAft>
              <a:buClr>
                <a:schemeClr val="dk1"/>
              </a:buClr>
              <a:buSzPts val="2600"/>
              <a:buChar char="•"/>
            </a:pPr>
            <a:r>
              <a:rPr lang="pt-BR" sz="2600">
                <a:latin typeface="Arial"/>
                <a:ea typeface="Arial"/>
                <a:cs typeface="Arial"/>
                <a:sym typeface="Arial"/>
              </a:rPr>
              <a:t>Exigem provisionamento de capacidade por meio da tentativa de adivinhar os picos máximos teóricos</a:t>
            </a:r>
            <a:endParaRPr/>
          </a:p>
        </p:txBody>
      </p:sp>
      <p:sp>
        <p:nvSpPr>
          <p:cNvPr id="468" name="Google Shape;468;p8"/>
          <p:cNvSpPr txBox="1">
            <a:spLocks noGrp="1"/>
          </p:cNvSpPr>
          <p:nvPr>
            <p:ph type="ftr" idx="11"/>
          </p:nvPr>
        </p:nvSpPr>
        <p:spPr>
          <a:xfrm>
            <a:off x="419100" y="6356350"/>
            <a:ext cx="44979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69" name="Google Shape;469;p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9</a:t>
            </a:fld>
            <a:endParaRPr/>
          </a:p>
        </p:txBody>
      </p:sp>
    </p:spTree>
  </p:cSld>
  <p:clrMapOvr>
    <a:masterClrMapping/>
  </p:clrMapOvr>
</p:sld>
</file>

<file path=ppt/theme/theme1.xml><?xml version="1.0" encoding="utf-8"?>
<a:theme xmlns:a="http://schemas.openxmlformats.org/drawingml/2006/main" name="Office Theme">
  <a:themeElements>
    <a:clrScheme name="Training and Certification 1">
      <a:dk1>
        <a:srgbClr val="000000"/>
      </a:dk1>
      <a:lt1>
        <a:srgbClr val="FFFFFF"/>
      </a:lt1>
      <a:dk2>
        <a:srgbClr val="36C2B3"/>
      </a:dk2>
      <a:lt2>
        <a:srgbClr val="FFFFFF"/>
      </a:lt2>
      <a:accent1>
        <a:srgbClr val="232F3E"/>
      </a:accent1>
      <a:accent2>
        <a:srgbClr val="D5DBDB"/>
      </a:accent2>
      <a:accent3>
        <a:srgbClr val="36C2B3"/>
      </a:accent3>
      <a:accent4>
        <a:srgbClr val="1CC9F7"/>
      </a:accent4>
      <a:accent5>
        <a:srgbClr val="4D27AA"/>
      </a:accent5>
      <a:accent6>
        <a:srgbClr val="E617E6"/>
      </a:accent6>
      <a:hlink>
        <a:srgbClr val="1CC9F7"/>
      </a:hlink>
      <a:folHlink>
        <a:srgbClr val="232F3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Training and Certification 1">
      <a:dk1>
        <a:srgbClr val="000000"/>
      </a:dk1>
      <a:lt1>
        <a:srgbClr val="FFFFFF"/>
      </a:lt1>
      <a:dk2>
        <a:srgbClr val="36C2B3"/>
      </a:dk2>
      <a:lt2>
        <a:srgbClr val="FFFFFF"/>
      </a:lt2>
      <a:accent1>
        <a:srgbClr val="232F3E"/>
      </a:accent1>
      <a:accent2>
        <a:srgbClr val="D5DBDB"/>
      </a:accent2>
      <a:accent3>
        <a:srgbClr val="36C2B3"/>
      </a:accent3>
      <a:accent4>
        <a:srgbClr val="1CC9F7"/>
      </a:accent4>
      <a:accent5>
        <a:srgbClr val="4D27AA"/>
      </a:accent5>
      <a:accent6>
        <a:srgbClr val="E617E6"/>
      </a:accent6>
      <a:hlink>
        <a:srgbClr val="1CC9F7"/>
      </a:hlink>
      <a:folHlink>
        <a:srgbClr val="232F3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451</TotalTime>
  <Words>9066</Words>
  <Application>Microsoft Office PowerPoint</Application>
  <PresentationFormat>Widescreen</PresentationFormat>
  <Paragraphs>770</Paragraphs>
  <Slides>61</Slides>
  <Notes>61</Notes>
  <HiddenSlides>0</HiddenSlides>
  <MMClips>0</MMClips>
  <ScaleCrop>false</ScaleCrop>
  <HeadingPairs>
    <vt:vector size="6" baseType="variant">
      <vt:variant>
        <vt:lpstr>Fontes usadas</vt:lpstr>
      </vt:variant>
      <vt:variant>
        <vt:i4>5</vt:i4>
      </vt:variant>
      <vt:variant>
        <vt:lpstr>Tema</vt:lpstr>
      </vt:variant>
      <vt:variant>
        <vt:i4>2</vt:i4>
      </vt:variant>
      <vt:variant>
        <vt:lpstr>Títulos de slides</vt:lpstr>
      </vt:variant>
      <vt:variant>
        <vt:i4>61</vt:i4>
      </vt:variant>
    </vt:vector>
  </HeadingPairs>
  <TitlesOfParts>
    <vt:vector size="68" baseType="lpstr">
      <vt:lpstr>Arial</vt:lpstr>
      <vt:lpstr>Calibri</vt:lpstr>
      <vt:lpstr>Droid Sans Mono</vt:lpstr>
      <vt:lpstr>Noto Sans Symbols</vt:lpstr>
      <vt:lpstr>Wingdings</vt:lpstr>
      <vt:lpstr>Office Theme</vt:lpstr>
      <vt:lpstr>1_Office Theme</vt:lpstr>
      <vt:lpstr>Módulo 1: Visão geral dos conceitos de nuvem</vt:lpstr>
      <vt:lpstr>Visão geral do módulo</vt:lpstr>
      <vt:lpstr>Objetivos do módulo</vt:lpstr>
      <vt:lpstr>Seção 1: Introdução à computação em nuvem</vt:lpstr>
      <vt:lpstr>O que é computação em nuvem? </vt:lpstr>
      <vt:lpstr>Definição de computação em nuvem </vt:lpstr>
      <vt:lpstr>Usamos computação em nuvem </vt:lpstr>
      <vt:lpstr>Infraestrutura como software</vt:lpstr>
      <vt:lpstr>Modelo de computação tradicional</vt:lpstr>
      <vt:lpstr>Modelo de computação em nuvem</vt:lpstr>
      <vt:lpstr>Modelos de serviço em nuvem</vt:lpstr>
      <vt:lpstr>Modelos de serviço em nuvem</vt:lpstr>
      <vt:lpstr>Transição de Hardware para Software</vt:lpstr>
      <vt:lpstr>Modelos de implantação de computação em nuvem</vt:lpstr>
      <vt:lpstr>Semelhanças entre TI tradicional e a AWS </vt:lpstr>
      <vt:lpstr>Principais lições da Seção 1</vt:lpstr>
      <vt:lpstr>1 - Pergunta</vt:lpstr>
      <vt:lpstr>2 - Pergunta</vt:lpstr>
      <vt:lpstr>3 - Pergunta</vt:lpstr>
      <vt:lpstr>4 - Pergunta</vt:lpstr>
      <vt:lpstr>5 - Pergunta</vt:lpstr>
      <vt:lpstr>Seção 2: Vantagens da computação em nuvem</vt:lpstr>
      <vt:lpstr>As 6 vantagens da Nuvem</vt:lpstr>
      <vt:lpstr>As 6 vantagens da Nuvem</vt:lpstr>
      <vt:lpstr>Troque despesas de capital por despesas variáveis</vt:lpstr>
      <vt:lpstr>2 - Grande economia de escala</vt:lpstr>
      <vt:lpstr>3 - Pare de tentar adivinhar a capacidade</vt:lpstr>
      <vt:lpstr>4 - Aumente a velocidade e a agilidade</vt:lpstr>
      <vt:lpstr>5 - Pare de gastar dinheiro com a operação e manutenção de datacenters</vt:lpstr>
      <vt:lpstr>6 - Tenha alcance global em minutos</vt:lpstr>
      <vt:lpstr>Principais lições da Seção 2</vt:lpstr>
      <vt:lpstr>1 - Pergunta</vt:lpstr>
      <vt:lpstr>2 - Pergunta</vt:lpstr>
      <vt:lpstr>3 - Pergunta</vt:lpstr>
      <vt:lpstr>4 - Pergunta</vt:lpstr>
      <vt:lpstr>5 - Pergunta</vt:lpstr>
      <vt:lpstr>Seção 3: Introdução à Amazon Web Services (AWS)</vt:lpstr>
      <vt:lpstr>O que são serviços web?</vt:lpstr>
      <vt:lpstr>O que é a AWS?</vt:lpstr>
      <vt:lpstr>Categorias de serviços da AWS</vt:lpstr>
      <vt:lpstr>Exemplo de solução simples</vt:lpstr>
      <vt:lpstr>Escolhendo um serviço</vt:lpstr>
      <vt:lpstr>Serviços abordados neste curso</vt:lpstr>
      <vt:lpstr>Três maneiras de interagir com a AWS</vt:lpstr>
      <vt:lpstr>Principais lições da Seção 3</vt:lpstr>
      <vt:lpstr>Seção 4: Mudança para a Nuvem AWS – AWS Cloud Adoption Framework (AWS CAF)</vt:lpstr>
      <vt:lpstr>AWS Cloud Adoption Framework (AWS CAF)</vt:lpstr>
      <vt:lpstr>Seis perspectivas principais</vt:lpstr>
      <vt:lpstr>Perspectiva empresarial</vt:lpstr>
      <vt:lpstr>Perspectiva das pessoas</vt:lpstr>
      <vt:lpstr>Perspectiva da governança</vt:lpstr>
      <vt:lpstr>Perspectiva da plataforma</vt:lpstr>
      <vt:lpstr>Perspectiva de segurança</vt:lpstr>
      <vt:lpstr>Perspectiva de operações</vt:lpstr>
      <vt:lpstr>Principais lições da Seção 4</vt:lpstr>
      <vt:lpstr>Conclusão do módulo</vt:lpstr>
      <vt:lpstr>Resumo do módulo                                                     </vt:lpstr>
      <vt:lpstr>Conclua o teste de conhecimento</vt:lpstr>
      <vt:lpstr>Exemplo de pergunta do exame</vt:lpstr>
      <vt:lpstr>Recursos adicionais</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Módulo 1: Visão geral dos conceitos de nuvem</dc:title>
  <dc:creator>Harris, Melissa</dc:creator>
  <cp:lastModifiedBy>Danilo sibov</cp:lastModifiedBy>
  <cp:revision>22</cp:revision>
  <dcterms:created xsi:type="dcterms:W3CDTF">2019-09-17T20:22:09Z</dcterms:created>
  <dcterms:modified xsi:type="dcterms:W3CDTF">2021-07-01T20:32:41Z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373078B8-3778-4BED-93CE-B8FC9DC9BD60</vt:lpwstr>
  </property>
  <property fmtid="{D5CDD505-2E9C-101B-9397-08002B2CF9AE}" pid="3" name="ArticulatePath">
    <vt:lpwstr>NEW 2019_TO TEST</vt:lpwstr>
  </property>
</Properties>
</file>